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06" r:id="rId3"/>
    <p:sldId id="311" r:id="rId4"/>
    <p:sldId id="273" r:id="rId5"/>
    <p:sldId id="274" r:id="rId6"/>
    <p:sldId id="308" r:id="rId7"/>
    <p:sldId id="305" r:id="rId8"/>
    <p:sldId id="283" r:id="rId9"/>
    <p:sldId id="285" r:id="rId10"/>
    <p:sldId id="286" r:id="rId11"/>
    <p:sldId id="288" r:id="rId12"/>
    <p:sldId id="289" r:id="rId13"/>
    <p:sldId id="290" r:id="rId14"/>
    <p:sldId id="291" r:id="rId15"/>
    <p:sldId id="292" r:id="rId16"/>
    <p:sldId id="312" r:id="rId17"/>
    <p:sldId id="307" r:id="rId18"/>
    <p:sldId id="303" r:id="rId19"/>
    <p:sldId id="304" r:id="rId20"/>
    <p:sldId id="309" r:id="rId21"/>
    <p:sldId id="300" r:id="rId22"/>
    <p:sldId id="3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282"/>
    <a:srgbClr val="000000"/>
    <a:srgbClr val="2B64DA"/>
    <a:srgbClr val="2E3057"/>
    <a:srgbClr val="28B0F4"/>
    <a:srgbClr val="FFA825"/>
    <a:srgbClr val="EDEDED"/>
    <a:srgbClr val="4472C4"/>
    <a:srgbClr val="F8F8F8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9AD8F-72A6-49D3-B17B-F4EEAAF68F6E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F0D55-C83A-453A-8154-0862F654C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9bf5f64b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9bf5f64b4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genda" preserve="1" userDrawn="1">
  <p:cSld name="2 Agenda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421120" y="6261778"/>
            <a:ext cx="2372880" cy="20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lang="en" sz="1067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2022 SecureKloud Technologies</a:t>
            </a:r>
            <a:endParaRPr sz="1067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07F96A-4B2D-4E3A-B6DC-EC355EAFE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141" y="6266115"/>
            <a:ext cx="2192839" cy="1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1BB7FD-CB2B-480D-A4E4-D33FC65E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F4B54-0E1C-4D6A-AB02-586DFD67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26B9-EF07-4763-BADB-7B06CF23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6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63BF-05EA-458A-9E94-DE592547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ABDB-D129-4605-A0B2-8B63CADA8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A8842-3B2A-4F2C-869A-509C8F18B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88FB7-AF77-4367-AC49-AE94269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9830D-894B-49E7-B30B-B1CF5E12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956F2-9674-4E8A-8AF9-1FBF89EF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E35B-0819-4E08-AB8D-7A26115B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1C8E9-0674-4BCA-9239-AD6CAF9B3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D2E07-4622-4C25-A027-C7662F779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C9387-CB64-44A1-8B95-F680D143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81BD8-E3EE-49C2-AF09-0BF2C846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61C53-127C-4F24-883C-3A875752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39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5B14-1537-4580-9B8F-0A31741F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67BE-80AA-444C-B907-ACDC8591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97D2F-7E11-446A-8648-22596E9B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B549C-585B-4F33-B6DA-C1536BC3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E8743-A8C3-4743-BE6E-EE59495D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C1151-5AF7-4A74-B86B-BE5BD9704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1E66A-1258-4251-94E0-6F9CB8873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9D7BA-C0BE-4409-914E-1517ED5A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10AC6-157B-4FE4-964C-8BEB6547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8B68D-4FC0-4D6E-AD8E-58691AE6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0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396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998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genda" preserve="1" userDrawn="1">
  <p:cSld name="1_2 Agenda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/>
          <p:nvPr/>
        </p:nvSpPr>
        <p:spPr>
          <a:xfrm>
            <a:off x="1" y="0"/>
            <a:ext cx="30324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4;p25">
            <a:extLst>
              <a:ext uri="{FF2B5EF4-FFF2-40B4-BE49-F238E27FC236}">
                <a16:creationId xmlns:a16="http://schemas.microsoft.com/office/drawing/2014/main" id="{0AFF33D8-D125-4F0E-BA8B-E0FFE845947D}"/>
              </a:ext>
            </a:extLst>
          </p:cNvPr>
          <p:cNvSpPr/>
          <p:nvPr userDrawn="1"/>
        </p:nvSpPr>
        <p:spPr>
          <a:xfrm>
            <a:off x="421120" y="6261778"/>
            <a:ext cx="2372880" cy="20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lang="en" sz="1067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2022 SecureKloud Technologies</a:t>
            </a:r>
            <a:endParaRPr sz="1067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974F40-2695-431F-820C-A233718BD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141" y="6266115"/>
            <a:ext cx="2192839" cy="1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genda" preserve="1" userDrawn="1">
  <p:cSld name="1_2 Agenda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/>
          <p:nvPr/>
        </p:nvSpPr>
        <p:spPr>
          <a:xfrm>
            <a:off x="1" y="0"/>
            <a:ext cx="2988322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4;p25">
            <a:extLst>
              <a:ext uri="{FF2B5EF4-FFF2-40B4-BE49-F238E27FC236}">
                <a16:creationId xmlns:a16="http://schemas.microsoft.com/office/drawing/2014/main" id="{0AFF33D8-D125-4F0E-BA8B-E0FFE845947D}"/>
              </a:ext>
            </a:extLst>
          </p:cNvPr>
          <p:cNvSpPr/>
          <p:nvPr userDrawn="1"/>
        </p:nvSpPr>
        <p:spPr>
          <a:xfrm>
            <a:off x="421120" y="6261778"/>
            <a:ext cx="2372880" cy="20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lang="en" sz="1067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2022 SecureKloud Technologies</a:t>
            </a:r>
            <a:endParaRPr sz="1067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974F40-2695-431F-820C-A233718BD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141" y="6266115"/>
            <a:ext cx="2192839" cy="1943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7AEE-28C3-45FD-897C-9A3E4A12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7" y="257405"/>
            <a:ext cx="2567204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genda" preserve="1" userDrawn="1">
  <p:cSld name="1_2 Agenda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E80BAE-C546-47BC-8C29-56E9BFC2AA15}"/>
              </a:ext>
            </a:extLst>
          </p:cNvPr>
          <p:cNvSpPr/>
          <p:nvPr userDrawn="1"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Google Shape;191;p25"/>
          <p:cNvSpPr/>
          <p:nvPr/>
        </p:nvSpPr>
        <p:spPr>
          <a:xfrm>
            <a:off x="0" y="0"/>
            <a:ext cx="3217761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4;p25">
            <a:extLst>
              <a:ext uri="{FF2B5EF4-FFF2-40B4-BE49-F238E27FC236}">
                <a16:creationId xmlns:a16="http://schemas.microsoft.com/office/drawing/2014/main" id="{0AFF33D8-D125-4F0E-BA8B-E0FFE845947D}"/>
              </a:ext>
            </a:extLst>
          </p:cNvPr>
          <p:cNvSpPr/>
          <p:nvPr userDrawn="1"/>
        </p:nvSpPr>
        <p:spPr>
          <a:xfrm>
            <a:off x="421120" y="6261778"/>
            <a:ext cx="2372880" cy="20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lang="en" sz="1067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2022 SecureKloud Technologies</a:t>
            </a:r>
            <a:endParaRPr sz="1067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974F40-2695-431F-820C-A233718BD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141" y="6266115"/>
            <a:ext cx="2192839" cy="1943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7AEE-28C3-45FD-897C-9A3E4A12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6" y="257405"/>
            <a:ext cx="2761527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23E2A-AC9A-4EC6-8D8C-FCF1455DC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26F99-30EF-422B-B418-D81A9D5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6A8F3-8F85-4110-803A-60FE46BA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5D46-7F53-4648-AD0E-59A823A3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8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69E0-73CC-4784-A1CE-4A923952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F99CB-FF0B-47D9-B702-76A62FCF3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C6AE0-74A8-4D12-9189-895EA17F2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40071-6F23-498C-88DD-BF46D4D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94069-ECA7-4DE0-A97F-536F66EE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3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8314-E1F0-43A5-AC78-B6E77D3C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F66B9-5555-4AD1-932A-991D6762A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90D33-030B-4E57-BFD8-4AE11A81D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ECDFC-61FC-48BC-85ED-545E7383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E61A3-73A6-4C52-AF84-274FADC2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34010-8EFD-43C0-A438-0AF4ED46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4050-C1B2-4843-8BFE-43013091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757EB-EC1B-4BD0-BFEB-958E8A3CF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B8A67-05F0-4461-AFF2-1B1463920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12935-2847-43BB-A6FF-4659B27A4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4D359-8CE2-40B1-9D54-ABB8E3E53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81B43-C4BD-41E8-94C2-90727A2F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DA857-0E9D-4E5C-ACCD-87B67404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7FF9A-F0DC-4AB9-B62F-EA641614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8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01D4E-D923-4239-8673-A57CB137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7A461-D9B4-46E3-8EC0-0398E17D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E939D-CD66-4C6B-993E-8997DE13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D2EC2-2884-48C2-8D66-AC2A20BE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71A23E-4C80-442A-BCDD-27DCB43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A7292-785B-4122-A857-DA575FAC2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806A3-7301-4EC3-AF36-0463A04A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C2B6A-295E-4BE5-85D8-1977C83E745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06539-B3D8-42E5-9523-51FA8ED45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DE07-9977-44C1-A81E-B415F7B8C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1EBF-2536-4B44-94B5-DE1CAAE6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2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44.sv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6BF0FED-EBA3-49ED-B256-2070ED0D4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r="30861"/>
          <a:stretch/>
        </p:blipFill>
        <p:spPr>
          <a:xfrm>
            <a:off x="7632251" y="0"/>
            <a:ext cx="4559748" cy="6857999"/>
          </a:xfrm>
          <a:prstGeom prst="rect">
            <a:avLst/>
          </a:prstGeom>
        </p:spPr>
      </p:pic>
      <p:sp>
        <p:nvSpPr>
          <p:cNvPr id="1003" name="Google Shape;1003;p98"/>
          <p:cNvSpPr/>
          <p:nvPr/>
        </p:nvSpPr>
        <p:spPr>
          <a:xfrm>
            <a:off x="1" y="-1"/>
            <a:ext cx="7616282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005" name="Google Shape;1005;p98"/>
          <p:cNvSpPr txBox="1"/>
          <p:nvPr/>
        </p:nvSpPr>
        <p:spPr>
          <a:xfrm>
            <a:off x="335673" y="1271796"/>
            <a:ext cx="5591227" cy="189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400" b="1" dirty="0">
                <a:solidFill>
                  <a:srgbClr val="2B64DA"/>
                </a:solidFill>
                <a:latin typeface="Bai Jamjuree" panose="00000500000000000000" pitchFamily="2" charset="-34"/>
                <a:ea typeface="Montserrat"/>
                <a:cs typeface="Bai Jamjuree" panose="00000500000000000000" pitchFamily="2" charset="-34"/>
                <a:sym typeface="Montserrat"/>
              </a:rPr>
              <a:t>Global Cloud Security and Compliance Trends: 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i Jamjuree" panose="00000500000000000000" pitchFamily="2" charset="-34"/>
                <a:ea typeface="Montserrat"/>
                <a:cs typeface="Bai Jamjuree" panose="00000500000000000000" pitchFamily="2" charset="-34"/>
                <a:sym typeface="Montserrat"/>
              </a:rPr>
              <a:t>What to Expect in 2022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4F2BE53-BC6E-4699-BDCA-31AE8264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773" y="5763214"/>
            <a:ext cx="2464894" cy="498264"/>
          </a:xfrm>
          <a:prstGeom prst="rect">
            <a:avLst/>
          </a:prstGeom>
        </p:spPr>
      </p:pic>
      <p:pic>
        <p:nvPicPr>
          <p:cNvPr id="12" name="Picture 11" descr="A close up of a feather&#10;&#10;Description automatically generated with low confidence">
            <a:extLst>
              <a:ext uri="{FF2B5EF4-FFF2-40B4-BE49-F238E27FC236}">
                <a16:creationId xmlns:a16="http://schemas.microsoft.com/office/drawing/2014/main" id="{2829C10A-1A31-4C5A-8419-92892B1764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08"/>
          <a:stretch/>
        </p:blipFill>
        <p:spPr>
          <a:xfrm>
            <a:off x="7632253" y="0"/>
            <a:ext cx="455974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041F40-069F-4F39-804F-29DDA5C78319}"/>
              </a:ext>
            </a:extLst>
          </p:cNvPr>
          <p:cNvSpPr txBox="1"/>
          <p:nvPr/>
        </p:nvSpPr>
        <p:spPr>
          <a:xfrm>
            <a:off x="435006" y="3836023"/>
            <a:ext cx="5015884" cy="4185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13282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Thursday, February 24, 2022  |  8:30 AM EST</a:t>
            </a:r>
            <a:endParaRPr lang="en-US" sz="1600" dirty="0">
              <a:solidFill>
                <a:srgbClr val="F13282"/>
              </a:solidFill>
              <a:latin typeface="Bai Jamjuree SemiBold" panose="00000700000000000000" pitchFamily="2" charset="-34"/>
              <a:ea typeface="Inter" panose="020B0502030000000004" pitchFamily="34" charset="0"/>
              <a:cs typeface="Bai Jamjuree SemiBold" panose="000007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1EF7DB-ECAA-4988-B019-655D55D1A296}"/>
              </a:ext>
            </a:extLst>
          </p:cNvPr>
          <p:cNvGrpSpPr/>
          <p:nvPr/>
        </p:nvGrpSpPr>
        <p:grpSpPr>
          <a:xfrm>
            <a:off x="9334378" y="2891773"/>
            <a:ext cx="2676656" cy="1074454"/>
            <a:chOff x="8715606" y="1077633"/>
            <a:chExt cx="2676656" cy="1074454"/>
          </a:xfrm>
        </p:grpSpPr>
        <p:sp>
          <p:nvSpPr>
            <p:cNvPr id="9" name="Google Shape;1010;p98">
              <a:extLst>
                <a:ext uri="{FF2B5EF4-FFF2-40B4-BE49-F238E27FC236}">
                  <a16:creationId xmlns:a16="http://schemas.microsoft.com/office/drawing/2014/main" id="{DD7B46C3-60BB-4B30-9646-B8140DCE56FB}"/>
                </a:ext>
              </a:extLst>
            </p:cNvPr>
            <p:cNvSpPr txBox="1"/>
            <p:nvPr/>
          </p:nvSpPr>
          <p:spPr>
            <a:xfrm>
              <a:off x="8715606" y="1077633"/>
              <a:ext cx="2375200" cy="568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b="1" dirty="0">
                  <a:solidFill>
                    <a:srgbClr val="FFFFFF"/>
                  </a:solidFill>
                  <a:latin typeface="Bai Jamjuree" panose="00000500000000000000" pitchFamily="2" charset="-34"/>
                  <a:ea typeface="Montserrat"/>
                  <a:cs typeface="Bai Jamjuree" panose="00000500000000000000" pitchFamily="2" charset="-34"/>
                  <a:sym typeface="Montserrat"/>
                </a:rPr>
                <a:t>Raj Srinivas</a:t>
              </a:r>
              <a:endParaRPr sz="2400" b="1" dirty="0">
                <a:solidFill>
                  <a:srgbClr val="FFFFFF"/>
                </a:solidFill>
                <a:latin typeface="Bai Jamjuree" panose="00000500000000000000" pitchFamily="2" charset="-34"/>
                <a:ea typeface="Montserrat"/>
                <a:cs typeface="Bai Jamjuree" panose="00000500000000000000" pitchFamily="2" charset="-34"/>
                <a:sym typeface="Montserrat"/>
              </a:endParaRPr>
            </a:p>
          </p:txBody>
        </p:sp>
        <p:sp>
          <p:nvSpPr>
            <p:cNvPr id="10" name="Google Shape;1011;p98">
              <a:extLst>
                <a:ext uri="{FF2B5EF4-FFF2-40B4-BE49-F238E27FC236}">
                  <a16:creationId xmlns:a16="http://schemas.microsoft.com/office/drawing/2014/main" id="{A7A37566-98BE-4229-9781-AD323F02EDCC}"/>
                </a:ext>
              </a:extLst>
            </p:cNvPr>
            <p:cNvSpPr txBox="1"/>
            <p:nvPr/>
          </p:nvSpPr>
          <p:spPr>
            <a:xfrm>
              <a:off x="8715606" y="1499390"/>
              <a:ext cx="2676656" cy="652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</a:pPr>
              <a:r>
                <a:rPr lang="en-IN" sz="1400" dirty="0">
                  <a:solidFill>
                    <a:srgbClr val="FFA825"/>
                  </a:solidFill>
                  <a:latin typeface="Roboto" panose="02000000000000000000" pitchFamily="2" charset="0"/>
                  <a:ea typeface="Roboto" panose="02000000000000000000" pitchFamily="2" charset="0"/>
                  <a:sym typeface="Montserrat"/>
                </a:rPr>
                <a:t>Chief Technology Officer SecureKloud Technologies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2EF44-7DF4-418D-8B30-56FB62AE2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06" y="2086067"/>
            <a:ext cx="2685867" cy="26858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040D90C-A91A-4487-8098-E22A81715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1" t="12809" r="6363" b="2864"/>
          <a:stretch/>
        </p:blipFill>
        <p:spPr>
          <a:xfrm>
            <a:off x="0" y="0"/>
            <a:ext cx="38196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38DB0-2E9B-4A80-BFE6-630A5040B4D8}"/>
              </a:ext>
            </a:extLst>
          </p:cNvPr>
          <p:cNvSpPr txBox="1"/>
          <p:nvPr/>
        </p:nvSpPr>
        <p:spPr>
          <a:xfrm>
            <a:off x="5741040" y="1183767"/>
            <a:ext cx="470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Offers continuous monitoring of the cloud environment and proactively detects threats.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0ACB0-7C2B-4632-92B8-B5C94626D533}"/>
              </a:ext>
            </a:extLst>
          </p:cNvPr>
          <p:cNvSpPr txBox="1"/>
          <p:nvPr/>
        </p:nvSpPr>
        <p:spPr>
          <a:xfrm>
            <a:off x="5741040" y="797255"/>
            <a:ext cx="340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Continuous Threat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F2CE3-A7A1-4A6A-A3EA-43CDC95EFDC2}"/>
              </a:ext>
            </a:extLst>
          </p:cNvPr>
          <p:cNvSpPr txBox="1"/>
          <p:nvPr/>
        </p:nvSpPr>
        <p:spPr>
          <a:xfrm>
            <a:off x="5741040" y="1785727"/>
            <a:ext cx="503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Targeted threat identification and management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Real-time threat detection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904E2D-3FED-4119-9571-D33EBE47B32A}"/>
              </a:ext>
            </a:extLst>
          </p:cNvPr>
          <p:cNvSpPr/>
          <p:nvPr/>
        </p:nvSpPr>
        <p:spPr>
          <a:xfrm>
            <a:off x="4439662" y="797255"/>
            <a:ext cx="984425" cy="984425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65D12-32DA-46F0-A510-CEDBE92D71FD}"/>
              </a:ext>
            </a:extLst>
          </p:cNvPr>
          <p:cNvSpPr txBox="1"/>
          <p:nvPr/>
        </p:nvSpPr>
        <p:spPr>
          <a:xfrm>
            <a:off x="5741040" y="3367135"/>
            <a:ext cx="470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Audits for adherence to regulatory compliance mandates such as HIPAA, PCI DSS, etc.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EF443-FD7F-4339-810C-0AF232072677}"/>
              </a:ext>
            </a:extLst>
          </p:cNvPr>
          <p:cNvSpPr txBox="1"/>
          <p:nvPr/>
        </p:nvSpPr>
        <p:spPr>
          <a:xfrm>
            <a:off x="5741040" y="2980623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Governs Security &amp; Compliance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6F5FED-5755-42DA-865F-841767200709}"/>
              </a:ext>
            </a:extLst>
          </p:cNvPr>
          <p:cNvSpPr/>
          <p:nvPr/>
        </p:nvSpPr>
        <p:spPr>
          <a:xfrm>
            <a:off x="4439662" y="2980623"/>
            <a:ext cx="984425" cy="984425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C22836-FCC1-4A17-87C8-8316188DADB5}"/>
              </a:ext>
            </a:extLst>
          </p:cNvPr>
          <p:cNvSpPr txBox="1"/>
          <p:nvPr/>
        </p:nvSpPr>
        <p:spPr>
          <a:xfrm>
            <a:off x="5741040" y="4831412"/>
            <a:ext cx="4703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CSPM reduces overhead and manual effort required to oversee multi-cloud environments and can be easily integrated with DevOps tools already in use.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5EEFA-CB55-467C-8A96-77B45DBAAE4C}"/>
              </a:ext>
            </a:extLst>
          </p:cNvPr>
          <p:cNvSpPr txBox="1"/>
          <p:nvPr/>
        </p:nvSpPr>
        <p:spPr>
          <a:xfrm>
            <a:off x="5741040" y="4444900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DevSecOps</a:t>
            </a:r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Integration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A00CB5-DA9D-4596-BA8E-B5B331CA134E}"/>
              </a:ext>
            </a:extLst>
          </p:cNvPr>
          <p:cNvSpPr/>
          <p:nvPr/>
        </p:nvSpPr>
        <p:spPr>
          <a:xfrm>
            <a:off x="4439662" y="4444900"/>
            <a:ext cx="984425" cy="984425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6A79AD2-51E7-4C8E-BFE7-DF4EDA8FF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727" y="1052616"/>
            <a:ext cx="530295" cy="47370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059C81E-6115-43C4-BBD6-F42523476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895" y="3208790"/>
            <a:ext cx="364841" cy="50402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1231750-F658-42A8-A8EA-C141CB7D6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4630" y="4679532"/>
            <a:ext cx="514489" cy="514489"/>
          </a:xfrm>
          <a:prstGeom prst="rect">
            <a:avLst/>
          </a:prstGeom>
        </p:spPr>
      </p:pic>
      <p:sp>
        <p:nvSpPr>
          <p:cNvPr id="21" name="Google Shape;191;p25">
            <a:extLst>
              <a:ext uri="{FF2B5EF4-FFF2-40B4-BE49-F238E27FC236}">
                <a16:creationId xmlns:a16="http://schemas.microsoft.com/office/drawing/2014/main" id="{D8A6A06E-E41C-4826-AA27-C69635A659AC}"/>
              </a:ext>
            </a:extLst>
          </p:cNvPr>
          <p:cNvSpPr/>
          <p:nvPr/>
        </p:nvSpPr>
        <p:spPr>
          <a:xfrm>
            <a:off x="1" y="0"/>
            <a:ext cx="2988322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05BCA5-4345-49E9-9C31-FE5B34F20CE5}"/>
              </a:ext>
            </a:extLst>
          </p:cNvPr>
          <p:cNvSpPr txBox="1">
            <a:spLocks/>
          </p:cNvSpPr>
          <p:nvPr/>
        </p:nvSpPr>
        <p:spPr>
          <a:xfrm>
            <a:off x="226796" y="540543"/>
            <a:ext cx="2761527" cy="759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How does CSPM work?</a:t>
            </a:r>
          </a:p>
        </p:txBody>
      </p:sp>
      <p:sp>
        <p:nvSpPr>
          <p:cNvPr id="23" name="Google Shape;191;p25">
            <a:extLst>
              <a:ext uri="{FF2B5EF4-FFF2-40B4-BE49-F238E27FC236}">
                <a16:creationId xmlns:a16="http://schemas.microsoft.com/office/drawing/2014/main" id="{FF674167-B811-4CD0-BC4B-FA825FA64E75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45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56B6-41BC-49A4-8694-409092B92D8D}"/>
              </a:ext>
            </a:extLst>
          </p:cNvPr>
          <p:cNvSpPr txBox="1"/>
          <p:nvPr/>
        </p:nvSpPr>
        <p:spPr>
          <a:xfrm>
            <a:off x="5834286" y="1438745"/>
            <a:ext cx="51963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 type of enterprise security for corporate resources that are no longer located within the protective boundaries of a centralized data center.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It solves the problem by providing a built-in security stack to protect against zero-day threats, malware, and other vulnerabilities at the point of access.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Rather than backhauling internet traffic over a WAN network to guard against the perils of internet connectivity, companies can securely steer traffic to the nearest point of access.</a:t>
            </a:r>
            <a:endParaRPr lang="en-US" sz="16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coelenterate, jellyfish, hydrozoan&#10;&#10;Description automatically generated">
            <a:extLst>
              <a:ext uri="{FF2B5EF4-FFF2-40B4-BE49-F238E27FC236}">
                <a16:creationId xmlns:a16="http://schemas.microsoft.com/office/drawing/2014/main" id="{FA970806-1938-4DC6-8B5C-DE1678376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5"/>
          <a:stretch/>
        </p:blipFill>
        <p:spPr>
          <a:xfrm>
            <a:off x="673914" y="629919"/>
            <a:ext cx="4557847" cy="515150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661138"/>
            <a:ext cx="2761527" cy="518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Edge Security </a:t>
            </a:r>
          </a:p>
        </p:txBody>
      </p:sp>
      <p:sp>
        <p:nvSpPr>
          <p:cNvPr id="11" name="Google Shape;191;p25">
            <a:extLst>
              <a:ext uri="{FF2B5EF4-FFF2-40B4-BE49-F238E27FC236}">
                <a16:creationId xmlns:a16="http://schemas.microsoft.com/office/drawing/2014/main" id="{8599E091-977E-4B2C-BB94-99B4F542E967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536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coelenterate, jellyfish, hydrozoan&#10;&#10;Description automatically generated">
            <a:extLst>
              <a:ext uri="{FF2B5EF4-FFF2-40B4-BE49-F238E27FC236}">
                <a16:creationId xmlns:a16="http://schemas.microsoft.com/office/drawing/2014/main" id="{FA970806-1938-4DC6-8B5C-DE1678376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5"/>
          <a:stretch/>
        </p:blipFill>
        <p:spPr>
          <a:xfrm>
            <a:off x="673914" y="629919"/>
            <a:ext cx="4557847" cy="515150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-13252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661138"/>
            <a:ext cx="2761527" cy="518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Edge Security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DFEA3E-6B9C-4C6A-8C4B-065F8DE41989}"/>
              </a:ext>
            </a:extLst>
          </p:cNvPr>
          <p:cNvGrpSpPr/>
          <p:nvPr/>
        </p:nvGrpSpPr>
        <p:grpSpPr>
          <a:xfrm>
            <a:off x="5741040" y="2325341"/>
            <a:ext cx="5359082" cy="1750117"/>
            <a:chOff x="5741040" y="1908422"/>
            <a:chExt cx="5359082" cy="17501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1A56B6-41BC-49A4-8694-409092B92D8D}"/>
                </a:ext>
              </a:extLst>
            </p:cNvPr>
            <p:cNvSpPr txBox="1"/>
            <p:nvPr/>
          </p:nvSpPr>
          <p:spPr>
            <a:xfrm>
              <a:off x="5741040" y="2347539"/>
              <a:ext cx="5359082" cy="131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Edge device security to protect endpoints</a:t>
              </a:r>
              <a:endPara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Cloud security to protect data at the edge</a:t>
              </a:r>
              <a:endPara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Network edge security to protect Internet access</a:t>
              </a:r>
              <a:endPara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C1E0D-1084-499A-8B73-439ACA62AAE2}"/>
                </a:ext>
              </a:extLst>
            </p:cNvPr>
            <p:cNvSpPr txBox="1"/>
            <p:nvPr/>
          </p:nvSpPr>
          <p:spPr>
            <a:xfrm>
              <a:off x="5741040" y="1908422"/>
              <a:ext cx="3501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B64DA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Components of Edge Security</a:t>
              </a:r>
            </a:p>
          </p:txBody>
        </p:sp>
      </p:grpSp>
      <p:sp>
        <p:nvSpPr>
          <p:cNvPr id="9" name="Google Shape;191;p25">
            <a:extLst>
              <a:ext uri="{FF2B5EF4-FFF2-40B4-BE49-F238E27FC236}">
                <a16:creationId xmlns:a16="http://schemas.microsoft.com/office/drawing/2014/main" id="{2D8190FF-D9F8-4012-B0A1-5C6C9D9B257B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1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56B6-41BC-49A4-8694-409092B92D8D}"/>
              </a:ext>
            </a:extLst>
          </p:cNvPr>
          <p:cNvSpPr txBox="1"/>
          <p:nvPr/>
        </p:nvSpPr>
        <p:spPr>
          <a:xfrm>
            <a:off x="5834286" y="2092404"/>
            <a:ext cx="48954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Mobile Device Security refers to the measures designed to protect sensitive information stored on and transmitted by laptops, smartphones, tablets, wearables, and other portable devices.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At the root of mobile device security is the goal of keeping unauthorized users from accessing the enterprise network.</a:t>
            </a:r>
            <a:endParaRPr lang="en-US" sz="16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9BECFC7D-BD86-4CE0-8BC1-805B5948D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t="-50" r="19056" b="50"/>
          <a:stretch/>
        </p:blipFill>
        <p:spPr>
          <a:xfrm>
            <a:off x="673914" y="619378"/>
            <a:ext cx="4557847" cy="514890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661138"/>
            <a:ext cx="2761527" cy="546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Device Security</a:t>
            </a:r>
          </a:p>
        </p:txBody>
      </p:sp>
      <p:sp>
        <p:nvSpPr>
          <p:cNvPr id="9" name="Google Shape;191;p25">
            <a:extLst>
              <a:ext uri="{FF2B5EF4-FFF2-40B4-BE49-F238E27FC236}">
                <a16:creationId xmlns:a16="http://schemas.microsoft.com/office/drawing/2014/main" id="{14E319D7-8AB6-4154-9924-B22A532962E1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10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9BECFC7D-BD86-4CE0-8BC1-805B5948D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t="-50" r="19056" b="50"/>
          <a:stretch/>
        </p:blipFill>
        <p:spPr>
          <a:xfrm>
            <a:off x="673914" y="619378"/>
            <a:ext cx="4557847" cy="514890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661138"/>
            <a:ext cx="2761527" cy="518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Device Security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3DD84D-3B4D-476B-8B2E-32FFFEEC2418}"/>
              </a:ext>
            </a:extLst>
          </p:cNvPr>
          <p:cNvGrpSpPr/>
          <p:nvPr/>
        </p:nvGrpSpPr>
        <p:grpSpPr>
          <a:xfrm>
            <a:off x="5741040" y="1612325"/>
            <a:ext cx="5359082" cy="3176148"/>
            <a:chOff x="5741040" y="1908422"/>
            <a:chExt cx="5359082" cy="31761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49073C-89E4-4118-BBB1-3027A68E059B}"/>
                </a:ext>
              </a:extLst>
            </p:cNvPr>
            <p:cNvSpPr txBox="1"/>
            <p:nvPr/>
          </p:nvSpPr>
          <p:spPr>
            <a:xfrm>
              <a:off x="5741040" y="2347539"/>
              <a:ext cx="5359082" cy="273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Establish, share, and enforce clear policies and processes </a:t>
              </a:r>
            </a:p>
            <a:p>
              <a:pPr marL="285750" marR="0" lvl="0" indent="-28575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Password protection</a:t>
              </a:r>
            </a:p>
            <a:p>
              <a:pPr marL="285750" marR="0" lvl="0" indent="-28575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Leverage biometrics </a:t>
              </a:r>
            </a:p>
            <a:p>
              <a:pPr marL="285750" marR="0" lvl="0" indent="-28575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Avoid public Wi-Fi</a:t>
              </a:r>
            </a:p>
            <a:p>
              <a:pPr marL="285750" marR="0" lvl="0" indent="-28575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Beware of apps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Inter" panose="020B0502030000000004" pitchFamily="34" charset="0"/>
                  <a:ea typeface="Inter" panose="020B0502030000000004" pitchFamily="34" charset="0"/>
                  <a:cs typeface="Times New Roman" panose="02020603050405020304" pitchFamily="18" charset="0"/>
                </a:rPr>
                <a:t>Mobile device encryption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C2A689-73D4-40FF-8654-70A7FFCEC29D}"/>
                </a:ext>
              </a:extLst>
            </p:cNvPr>
            <p:cNvSpPr txBox="1"/>
            <p:nvPr/>
          </p:nvSpPr>
          <p:spPr>
            <a:xfrm>
              <a:off x="5741040" y="1908422"/>
              <a:ext cx="3692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B64DA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How does device security work </a:t>
              </a:r>
            </a:p>
          </p:txBody>
        </p:sp>
      </p:grpSp>
      <p:sp>
        <p:nvSpPr>
          <p:cNvPr id="11" name="Google Shape;191;p25">
            <a:extLst>
              <a:ext uri="{FF2B5EF4-FFF2-40B4-BE49-F238E27FC236}">
                <a16:creationId xmlns:a16="http://schemas.microsoft.com/office/drawing/2014/main" id="{66BD5A33-7D40-44C4-8C3B-AD544F5552AA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2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9BECFC7D-BD86-4CE0-8BC1-805B5948D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t="-50" r="19056" b="50"/>
          <a:stretch/>
        </p:blipFill>
        <p:spPr>
          <a:xfrm>
            <a:off x="673914" y="619378"/>
            <a:ext cx="4557847" cy="514890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661138"/>
            <a:ext cx="2761527" cy="518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Device Security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3DD84D-3B4D-476B-8B2E-32FFFEEC2418}"/>
              </a:ext>
            </a:extLst>
          </p:cNvPr>
          <p:cNvGrpSpPr/>
          <p:nvPr/>
        </p:nvGrpSpPr>
        <p:grpSpPr>
          <a:xfrm>
            <a:off x="5741040" y="1848287"/>
            <a:ext cx="5359082" cy="2704224"/>
            <a:chOff x="5741040" y="1908422"/>
            <a:chExt cx="5359082" cy="27042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49073C-89E4-4118-BBB1-3027A68E059B}"/>
                </a:ext>
              </a:extLst>
            </p:cNvPr>
            <p:cNvSpPr txBox="1"/>
            <p:nvPr/>
          </p:nvSpPr>
          <p:spPr>
            <a:xfrm>
              <a:off x="5741040" y="2347539"/>
              <a:ext cx="5359082" cy="226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Enterprise Mobile Management platform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Email security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End point protection 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VPN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Secure web gateway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Cloud access security broker</a:t>
              </a:r>
              <a:endParaRPr lang="en-US" sz="1600" dirty="0">
                <a:solidFill>
                  <a:srgbClr val="00000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C2A689-73D4-40FF-8654-70A7FFCEC29D}"/>
                </a:ext>
              </a:extLst>
            </p:cNvPr>
            <p:cNvSpPr txBox="1"/>
            <p:nvPr/>
          </p:nvSpPr>
          <p:spPr>
            <a:xfrm>
              <a:off x="5741040" y="1908422"/>
              <a:ext cx="2985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B64DA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Types of device security </a:t>
              </a:r>
            </a:p>
          </p:txBody>
        </p:sp>
      </p:grpSp>
      <p:sp>
        <p:nvSpPr>
          <p:cNvPr id="11" name="Google Shape;191;p25">
            <a:extLst>
              <a:ext uri="{FF2B5EF4-FFF2-40B4-BE49-F238E27FC236}">
                <a16:creationId xmlns:a16="http://schemas.microsoft.com/office/drawing/2014/main" id="{D31025DB-DD54-4A79-84FA-54562AB640BF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424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78446F-C575-4285-992D-8269465D9F58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2B64DA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pic>
        <p:nvPicPr>
          <p:cNvPr id="8" name="Picture 7" descr="A picture containing light, orange, dark, tiled&#10;&#10;Description automatically generated">
            <a:extLst>
              <a:ext uri="{FF2B5EF4-FFF2-40B4-BE49-F238E27FC236}">
                <a16:creationId xmlns:a16="http://schemas.microsoft.com/office/drawing/2014/main" id="{4593247D-65E6-4C3F-8092-D4261164A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36894"/>
          <a:stretch/>
        </p:blipFill>
        <p:spPr>
          <a:xfrm>
            <a:off x="673914" y="629919"/>
            <a:ext cx="4557847" cy="5138362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E3D1D81-7255-4904-81E4-D53B875D65B6}"/>
              </a:ext>
            </a:extLst>
          </p:cNvPr>
          <p:cNvSpPr/>
          <p:nvPr/>
        </p:nvSpPr>
        <p:spPr>
          <a:xfrm>
            <a:off x="1" y="0"/>
            <a:ext cx="2988322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E50F49-CDDD-47ED-9FCB-EDF4B6893762}"/>
              </a:ext>
            </a:extLst>
          </p:cNvPr>
          <p:cNvSpPr txBox="1">
            <a:spLocks/>
          </p:cNvSpPr>
          <p:nvPr/>
        </p:nvSpPr>
        <p:spPr>
          <a:xfrm>
            <a:off x="226796" y="224337"/>
            <a:ext cx="2761525" cy="1391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Cloud-native </a:t>
            </a:r>
          </a:p>
          <a:p>
            <a:r>
              <a:rPr lang="en-US" sz="2400" dirty="0"/>
              <a:t>Tools for Security</a:t>
            </a:r>
          </a:p>
        </p:txBody>
      </p:sp>
      <p:sp>
        <p:nvSpPr>
          <p:cNvPr id="5" name="Google Shape;191;p25">
            <a:extLst>
              <a:ext uri="{FF2B5EF4-FFF2-40B4-BE49-F238E27FC236}">
                <a16:creationId xmlns:a16="http://schemas.microsoft.com/office/drawing/2014/main" id="{9B94768C-6A73-4650-956A-CF638D071B3E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A21CA-A087-43B6-AC04-99192C054FAF}"/>
              </a:ext>
            </a:extLst>
          </p:cNvPr>
          <p:cNvSpPr txBox="1"/>
          <p:nvPr/>
        </p:nvSpPr>
        <p:spPr>
          <a:xfrm>
            <a:off x="5834286" y="1523017"/>
            <a:ext cx="5040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Businesses are challenged with having the right tools, people, and processes to monitor and manage the security of their cloud-native environments.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Legacy security tools lack the visibility and control needed to protect modern infrastructure.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Cloud-native security solves security challenges surrounding cloud-native applications.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All major cloud providers offer various cloud-native protection tools, each designed to meet specific security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51478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D6E2-4478-4EC1-89F3-8A761666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6" y="257405"/>
            <a:ext cx="2596905" cy="1325563"/>
          </a:xfrm>
        </p:spPr>
        <p:txBody>
          <a:bodyPr>
            <a:noAutofit/>
          </a:bodyPr>
          <a:lstStyle/>
          <a:p>
            <a:r>
              <a:rPr lang="en-US" sz="2400" dirty="0"/>
              <a:t>Key security and compliance trends to watch 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4B6A566F-3BAB-4E4E-A1AB-B2FAE74A79A1}"/>
              </a:ext>
            </a:extLst>
          </p:cNvPr>
          <p:cNvSpPr/>
          <p:nvPr/>
        </p:nvSpPr>
        <p:spPr>
          <a:xfrm>
            <a:off x="4338320" y="3967481"/>
            <a:ext cx="1706880" cy="1706880"/>
          </a:xfrm>
          <a:prstGeom prst="teardrop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53AB6D6E-944C-4469-BDE3-C96AF7BC7E0F}"/>
              </a:ext>
            </a:extLst>
          </p:cNvPr>
          <p:cNvSpPr/>
          <p:nvPr/>
        </p:nvSpPr>
        <p:spPr>
          <a:xfrm rot="16200000">
            <a:off x="6167120" y="3967481"/>
            <a:ext cx="1706880" cy="1706880"/>
          </a:xfrm>
          <a:prstGeom prst="teardrop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27907DFB-6EDE-4043-8077-77BC8507BB6B}"/>
              </a:ext>
            </a:extLst>
          </p:cNvPr>
          <p:cNvSpPr/>
          <p:nvPr/>
        </p:nvSpPr>
        <p:spPr>
          <a:xfrm rot="10800000">
            <a:off x="6167120" y="2138681"/>
            <a:ext cx="1706880" cy="1706880"/>
          </a:xfrm>
          <a:prstGeom prst="teardrop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A885AA0A-C273-4764-BE03-D3486C8222B6}"/>
              </a:ext>
            </a:extLst>
          </p:cNvPr>
          <p:cNvSpPr/>
          <p:nvPr/>
        </p:nvSpPr>
        <p:spPr>
          <a:xfrm rot="5400000">
            <a:off x="4338320" y="2138680"/>
            <a:ext cx="1706880" cy="1706880"/>
          </a:xfrm>
          <a:prstGeom prst="teardrop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3C4E42-1D1D-4942-A510-2A6285DA2EE9}"/>
              </a:ext>
            </a:extLst>
          </p:cNvPr>
          <p:cNvSpPr txBox="1"/>
          <p:nvPr/>
        </p:nvSpPr>
        <p:spPr>
          <a:xfrm>
            <a:off x="1879911" y="2063822"/>
            <a:ext cx="213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A825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Zero trust Security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11AC07-FEF7-4C9B-8D7B-60704C16030A}"/>
              </a:ext>
            </a:extLst>
          </p:cNvPr>
          <p:cNvSpPr txBox="1"/>
          <p:nvPr/>
        </p:nvSpPr>
        <p:spPr>
          <a:xfrm>
            <a:off x="8264746" y="2063822"/>
            <a:ext cx="316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A825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Security in Hybrid </a:t>
            </a:r>
          </a:p>
          <a:p>
            <a:r>
              <a:rPr lang="en-US" sz="1400" b="1" dirty="0">
                <a:solidFill>
                  <a:srgbClr val="FFA825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and Multi-Cloud Environments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6D43CD-6581-4951-AF23-AC70602346BE}"/>
              </a:ext>
            </a:extLst>
          </p:cNvPr>
          <p:cNvSpPr txBox="1"/>
          <p:nvPr/>
        </p:nvSpPr>
        <p:spPr>
          <a:xfrm>
            <a:off x="2851387" y="4035622"/>
            <a:ext cx="116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>
                <a:solidFill>
                  <a:srgbClr val="F13282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DevSecOps</a:t>
            </a:r>
            <a:endParaRPr lang="en-US" sz="1400" b="1" dirty="0">
              <a:solidFill>
                <a:srgbClr val="F13282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26EF2E-11B1-4134-84D0-884B5722EB18}"/>
              </a:ext>
            </a:extLst>
          </p:cNvPr>
          <p:cNvSpPr txBox="1"/>
          <p:nvPr/>
        </p:nvSpPr>
        <p:spPr>
          <a:xfrm>
            <a:off x="8264746" y="4035622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8B0F4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Container Security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24BED-61EA-4CE6-A52C-D5B4CAA487D2}"/>
              </a:ext>
            </a:extLst>
          </p:cNvPr>
          <p:cNvSpPr txBox="1"/>
          <p:nvPr/>
        </p:nvSpPr>
        <p:spPr>
          <a:xfrm>
            <a:off x="721360" y="2429729"/>
            <a:ext cx="329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en-US" sz="1400" b="0" i="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A security model based on the principle of maintaining strict access controls and not trusting anyone by default, even those already inside the network perimeter.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4D42-6A06-4F8D-A6FA-1CF10D777C31}"/>
              </a:ext>
            </a:extLst>
          </p:cNvPr>
          <p:cNvSpPr txBox="1"/>
          <p:nvPr/>
        </p:nvSpPr>
        <p:spPr>
          <a:xfrm>
            <a:off x="8264746" y="2608570"/>
            <a:ext cx="316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1400" b="0" i="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Create a roadmap to a secure hybrid and multi-cloud environment and build out your macro-level security architecture.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1EF590-4E23-4214-A71E-43AB3B5A8710}"/>
              </a:ext>
            </a:extLst>
          </p:cNvPr>
          <p:cNvSpPr txBox="1"/>
          <p:nvPr/>
        </p:nvSpPr>
        <p:spPr>
          <a:xfrm>
            <a:off x="721360" y="4376519"/>
            <a:ext cx="3297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en-US" sz="1400" b="0" i="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Automates the integration of security at every phase of the software development lifecycle, from initial design through integration, testing, deployment, and software delivery.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028D63-3FEC-4032-8C88-20CB4AB977B8}"/>
              </a:ext>
            </a:extLst>
          </p:cNvPr>
          <p:cNvSpPr txBox="1"/>
          <p:nvPr/>
        </p:nvSpPr>
        <p:spPr>
          <a:xfrm>
            <a:off x="8264746" y="4376519"/>
            <a:ext cx="3165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1400" b="0" i="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Implements security tools and policies to protect the container, its application and performance including infrastructure, software supply chain, system tools, system libraries, and runtime against cybersecurity threats. 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C94AD2-1103-47AF-856D-74847E33BB61}"/>
              </a:ext>
            </a:extLst>
          </p:cNvPr>
          <p:cNvSpPr/>
          <p:nvPr/>
        </p:nvSpPr>
        <p:spPr>
          <a:xfrm>
            <a:off x="4519243" y="2319603"/>
            <a:ext cx="1345034" cy="1345034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F1C7A75-9C89-44AB-AE9A-03F059FA0DCF}"/>
              </a:ext>
            </a:extLst>
          </p:cNvPr>
          <p:cNvSpPr/>
          <p:nvPr/>
        </p:nvSpPr>
        <p:spPr>
          <a:xfrm>
            <a:off x="4519243" y="4148404"/>
            <a:ext cx="1345034" cy="1345034"/>
          </a:xfrm>
          <a:prstGeom prst="ellipse">
            <a:avLst/>
          </a:prstGeom>
          <a:solidFill>
            <a:srgbClr val="F1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B042296-8EDF-4EB9-915C-2CC63B3B023E}"/>
              </a:ext>
            </a:extLst>
          </p:cNvPr>
          <p:cNvSpPr/>
          <p:nvPr/>
        </p:nvSpPr>
        <p:spPr>
          <a:xfrm>
            <a:off x="6348043" y="4148403"/>
            <a:ext cx="1345034" cy="1345034"/>
          </a:xfrm>
          <a:prstGeom prst="ellipse">
            <a:avLst/>
          </a:prstGeom>
          <a:solidFill>
            <a:srgbClr val="2B6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8E73AD2-816B-45D1-B1AD-118666BDF594}"/>
              </a:ext>
            </a:extLst>
          </p:cNvPr>
          <p:cNvSpPr/>
          <p:nvPr/>
        </p:nvSpPr>
        <p:spPr>
          <a:xfrm>
            <a:off x="6348042" y="2319604"/>
            <a:ext cx="1345034" cy="1345034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F8E1F13D-A416-4339-94D5-567B0730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8651" y="2726548"/>
            <a:ext cx="521456" cy="52251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885275FC-CAA9-446E-A597-978AA5F23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4054" y="2759168"/>
            <a:ext cx="610141" cy="45727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AFD9C29D-9FB7-4320-A383-C499CB4F2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9179" y="4565651"/>
            <a:ext cx="739890" cy="5337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85BEA68-72AC-472F-9ACD-1418144AC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8916" y="4552077"/>
            <a:ext cx="560927" cy="5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0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3217761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330568"/>
            <a:ext cx="2990965" cy="11792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600" dirty="0"/>
              <a:t>How enterprises can prepare for 2022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2D97BA-7377-46F5-A3C0-71B9484FE291}"/>
              </a:ext>
            </a:extLst>
          </p:cNvPr>
          <p:cNvGrpSpPr/>
          <p:nvPr/>
        </p:nvGrpSpPr>
        <p:grpSpPr>
          <a:xfrm>
            <a:off x="1407965" y="2666762"/>
            <a:ext cx="723708" cy="723708"/>
            <a:chOff x="3923499" y="2675265"/>
            <a:chExt cx="1049321" cy="104932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DAD4EF4-783D-4F89-AB50-AF331C11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9848F06-5ABF-4F38-B8E8-00DDB78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EB89D44C-54CB-48CE-8E98-25303AD55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596" y="2861453"/>
            <a:ext cx="310445" cy="3343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A07846-ED23-495E-A023-8FA55F9C943A}"/>
              </a:ext>
            </a:extLst>
          </p:cNvPr>
          <p:cNvGrpSpPr/>
          <p:nvPr/>
        </p:nvGrpSpPr>
        <p:grpSpPr>
          <a:xfrm>
            <a:off x="1316523" y="3473466"/>
            <a:ext cx="2677395" cy="1125617"/>
            <a:chOff x="1316523" y="4325723"/>
            <a:chExt cx="2677395" cy="112561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7FD8EC1-E3EE-4C95-93E0-902F7188D95F}"/>
                </a:ext>
              </a:extLst>
            </p:cNvPr>
            <p:cNvSpPr txBox="1"/>
            <p:nvPr/>
          </p:nvSpPr>
          <p:spPr>
            <a:xfrm>
              <a:off x="1316523" y="4325723"/>
              <a:ext cx="2677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2B64DA"/>
                  </a:solidFill>
                  <a:effectLst/>
                  <a:latin typeface="Bai Jamjuree SemiBold" panose="00000700000000000000" pitchFamily="2" charset="-34"/>
                  <a:ea typeface="Inter" panose="020B0502030000000004" pitchFamily="34" charset="0"/>
                  <a:cs typeface="Bai Jamjuree SemiBold" panose="00000700000000000000" pitchFamily="2" charset="-34"/>
                </a:rPr>
                <a:t>Security Assessment </a:t>
              </a:r>
              <a:endParaRPr lang="en-US" sz="1400" b="1" dirty="0">
                <a:solidFill>
                  <a:srgbClr val="2B64DA"/>
                </a:solidFill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07CC79-EC03-47A9-8E53-511C1E9CF175}"/>
                </a:ext>
              </a:extLst>
            </p:cNvPr>
            <p:cNvSpPr txBox="1"/>
            <p:nvPr/>
          </p:nvSpPr>
          <p:spPr>
            <a:xfrm>
              <a:off x="1316524" y="4620343"/>
              <a:ext cx="2677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Evaluate cloud infrastructure to determine if the appropriate levels of security and governance have been implemented.</a:t>
              </a:r>
              <a:endParaRPr lang="en-US" sz="1200" dirty="0"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CEEB71-05B4-470C-A282-4242FF7437C6}"/>
              </a:ext>
            </a:extLst>
          </p:cNvPr>
          <p:cNvGrpSpPr/>
          <p:nvPr/>
        </p:nvGrpSpPr>
        <p:grpSpPr>
          <a:xfrm>
            <a:off x="4487411" y="2666762"/>
            <a:ext cx="723708" cy="723708"/>
            <a:chOff x="3923499" y="2675265"/>
            <a:chExt cx="1049321" cy="1049321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75347BE8-23E2-4D61-8423-617E2EDB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4FAA722-CD0C-4232-88C6-1FEEE10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915EC0-D016-4487-9E00-DE845BED97E7}"/>
              </a:ext>
            </a:extLst>
          </p:cNvPr>
          <p:cNvGrpSpPr/>
          <p:nvPr/>
        </p:nvGrpSpPr>
        <p:grpSpPr>
          <a:xfrm>
            <a:off x="4395970" y="3473466"/>
            <a:ext cx="2402107" cy="1125617"/>
            <a:chOff x="4395970" y="4325723"/>
            <a:chExt cx="2402107" cy="112561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C68DD3C-70C5-445B-AB5E-46F247DDCF36}"/>
                </a:ext>
              </a:extLst>
            </p:cNvPr>
            <p:cNvSpPr txBox="1"/>
            <p:nvPr/>
          </p:nvSpPr>
          <p:spPr>
            <a:xfrm>
              <a:off x="4395970" y="4325723"/>
              <a:ext cx="2273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2B64DA"/>
                  </a:solidFill>
                  <a:effectLst/>
                  <a:latin typeface="Bai Jamjuree SemiBold" panose="00000700000000000000" pitchFamily="2" charset="-34"/>
                  <a:ea typeface="Inter" panose="020B0502030000000004" pitchFamily="34" charset="0"/>
                  <a:cs typeface="Bai Jamjuree SemiBold" panose="00000700000000000000" pitchFamily="2" charset="-34"/>
                </a:rPr>
                <a:t>Security Tools Selection</a:t>
              </a:r>
              <a:endParaRPr lang="en-US" sz="1400" b="1" dirty="0">
                <a:solidFill>
                  <a:srgbClr val="2B64DA"/>
                </a:solidFill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F5F3A02-318B-42D1-8E9F-461EA66B42C7}"/>
                </a:ext>
              </a:extLst>
            </p:cNvPr>
            <p:cNvSpPr txBox="1"/>
            <p:nvPr/>
          </p:nvSpPr>
          <p:spPr>
            <a:xfrm>
              <a:off x="4395970" y="4620343"/>
              <a:ext cx="24021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Cloud-native tools can provide more seamless and comprehensive protection for cloud assets.</a:t>
              </a:r>
              <a:endParaRPr lang="en-US" sz="1200" dirty="0"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0C5CFFB-E8E9-4669-8302-22A119696363}"/>
              </a:ext>
            </a:extLst>
          </p:cNvPr>
          <p:cNvGrpSpPr/>
          <p:nvPr/>
        </p:nvGrpSpPr>
        <p:grpSpPr>
          <a:xfrm>
            <a:off x="7283951" y="2666762"/>
            <a:ext cx="723708" cy="723708"/>
            <a:chOff x="3923499" y="2675265"/>
            <a:chExt cx="1049321" cy="1049321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0C83A6BF-0CBD-4C02-A8A6-C4473250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20C2E74D-C4B0-45DD-B21A-796470C06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E69CDA4-DF52-44CB-A44A-A8C5DB172C37}"/>
              </a:ext>
            </a:extLst>
          </p:cNvPr>
          <p:cNvSpPr txBox="1"/>
          <p:nvPr/>
        </p:nvSpPr>
        <p:spPr>
          <a:xfrm>
            <a:off x="7192510" y="3473466"/>
            <a:ext cx="266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B64DA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Identity Security (Zero Trust)</a:t>
            </a:r>
            <a:endParaRPr lang="en-US" sz="1400" b="1" dirty="0">
              <a:solidFill>
                <a:srgbClr val="2B64DA"/>
              </a:solidFill>
              <a:latin typeface="Bai Jamjuree SemiBold" panose="00000700000000000000" pitchFamily="2" charset="-34"/>
              <a:ea typeface="Inter" panose="020B0502030000000004" pitchFamily="34" charset="0"/>
              <a:cs typeface="Bai Jamjuree SemiBold" panose="000007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F8FEAF-DE4C-48E4-BCB7-7FE5F5801890}"/>
              </a:ext>
            </a:extLst>
          </p:cNvPr>
          <p:cNvSpPr txBox="1"/>
          <p:nvPr/>
        </p:nvSpPr>
        <p:spPr>
          <a:xfrm>
            <a:off x="7192510" y="3768086"/>
            <a:ext cx="326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 zero-trust framework enables enterprises to continuously monitor and validate that a user and their device have the right privileges and attributes.</a:t>
            </a:r>
            <a:endParaRPr lang="en-US" sz="12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AFE0CA1-6A7D-4ECC-8C6A-D0566D979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6563" y="2855914"/>
            <a:ext cx="345404" cy="34540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C7C207BD-6D4F-44B2-8EDB-52F8683A6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64383" y="2862065"/>
            <a:ext cx="362841" cy="3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3217761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330568"/>
            <a:ext cx="2990965" cy="11792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600" dirty="0"/>
              <a:t>How enterprises can prepare for 2022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2D97BA-7377-46F5-A3C0-71B9484FE291}"/>
              </a:ext>
            </a:extLst>
          </p:cNvPr>
          <p:cNvGrpSpPr/>
          <p:nvPr/>
        </p:nvGrpSpPr>
        <p:grpSpPr>
          <a:xfrm>
            <a:off x="7921615" y="1243165"/>
            <a:ext cx="723708" cy="723708"/>
            <a:chOff x="3923499" y="2675265"/>
            <a:chExt cx="1049321" cy="104932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DAD4EF4-783D-4F89-AB50-AF331C11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9848F06-5ABF-4F38-B8E8-00DDB78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7FD8EC1-E3EE-4C95-93E0-902F7188D95F}"/>
              </a:ext>
            </a:extLst>
          </p:cNvPr>
          <p:cNvSpPr txBox="1"/>
          <p:nvPr/>
        </p:nvSpPr>
        <p:spPr>
          <a:xfrm>
            <a:off x="7830173" y="2049869"/>
            <a:ext cx="267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B64DA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Planning to Implement</a:t>
            </a:r>
            <a:endParaRPr lang="en-US" sz="1400" b="1" dirty="0">
              <a:solidFill>
                <a:srgbClr val="2B64DA"/>
              </a:solidFill>
              <a:latin typeface="Bai Jamjuree SemiBold" panose="00000700000000000000" pitchFamily="2" charset="-34"/>
              <a:ea typeface="Inter" panose="020B0502030000000004" pitchFamily="34" charset="0"/>
              <a:cs typeface="Bai Jamjuree SemiBold" panose="000007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CEEB71-05B4-470C-A282-4242FF7437C6}"/>
              </a:ext>
            </a:extLst>
          </p:cNvPr>
          <p:cNvGrpSpPr/>
          <p:nvPr/>
        </p:nvGrpSpPr>
        <p:grpSpPr>
          <a:xfrm>
            <a:off x="7921614" y="2657395"/>
            <a:ext cx="723708" cy="723708"/>
            <a:chOff x="3923499" y="2675265"/>
            <a:chExt cx="1049321" cy="1049321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75347BE8-23E2-4D61-8423-617E2EDB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4FAA722-CD0C-4232-88C6-1FEEE10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C68DD3C-70C5-445B-AB5E-46F247DDCF36}"/>
              </a:ext>
            </a:extLst>
          </p:cNvPr>
          <p:cNvSpPr txBox="1"/>
          <p:nvPr/>
        </p:nvSpPr>
        <p:spPr>
          <a:xfrm>
            <a:off x="7830173" y="3464099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B64DA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Process Selection for </a:t>
            </a:r>
            <a:r>
              <a:rPr lang="en-US" sz="1400" b="1" dirty="0" err="1">
                <a:solidFill>
                  <a:srgbClr val="2B64DA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DevSecOps</a:t>
            </a:r>
            <a:endParaRPr lang="en-US" sz="1400" b="1" dirty="0">
              <a:solidFill>
                <a:srgbClr val="2B64DA"/>
              </a:solidFill>
              <a:latin typeface="Bai Jamjuree SemiBold" panose="00000700000000000000" pitchFamily="2" charset="-34"/>
              <a:ea typeface="Inter" panose="020B0502030000000004" pitchFamily="34" charset="0"/>
              <a:cs typeface="Bai Jamjuree SemiBold" panose="00000700000000000000" pitchFamily="2" charset="-34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0C5CFFB-E8E9-4669-8302-22A119696363}"/>
              </a:ext>
            </a:extLst>
          </p:cNvPr>
          <p:cNvGrpSpPr/>
          <p:nvPr/>
        </p:nvGrpSpPr>
        <p:grpSpPr>
          <a:xfrm>
            <a:off x="7921614" y="4071626"/>
            <a:ext cx="723708" cy="723708"/>
            <a:chOff x="3923499" y="2675265"/>
            <a:chExt cx="1049321" cy="1049321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0C83A6BF-0CBD-4C02-A8A6-C4473250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20C2E74D-C4B0-45DD-B21A-796470C06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E69CDA4-DF52-44CB-A44A-A8C5DB172C37}"/>
              </a:ext>
            </a:extLst>
          </p:cNvPr>
          <p:cNvSpPr txBox="1"/>
          <p:nvPr/>
        </p:nvSpPr>
        <p:spPr>
          <a:xfrm>
            <a:off x="7830173" y="4878330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B64DA"/>
                </a:solidFill>
                <a:effectLst/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Service Security</a:t>
            </a:r>
            <a:endParaRPr lang="en-US" sz="1400" b="1" dirty="0">
              <a:solidFill>
                <a:srgbClr val="2B64DA"/>
              </a:solidFill>
              <a:latin typeface="Bai Jamjuree SemiBold" panose="00000700000000000000" pitchFamily="2" charset="-34"/>
              <a:ea typeface="Inter" panose="020B0502030000000004" pitchFamily="34" charset="0"/>
              <a:cs typeface="Bai Jamjuree SemiBold" panose="00000700000000000000" pitchFamily="2" charset="-3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9B8F57-82AC-4DBA-AD25-9F38721E5F4D}"/>
              </a:ext>
            </a:extLst>
          </p:cNvPr>
          <p:cNvGrpSpPr/>
          <p:nvPr/>
        </p:nvGrpSpPr>
        <p:grpSpPr>
          <a:xfrm>
            <a:off x="1414265" y="2659572"/>
            <a:ext cx="723708" cy="723708"/>
            <a:chOff x="3923499" y="2675265"/>
            <a:chExt cx="1049321" cy="1049321"/>
          </a:xfrm>
        </p:grpSpPr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7EEDAC17-1855-4F2E-9938-919C357F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499" y="2675265"/>
              <a:ext cx="1049321" cy="1049321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9D339C05-087A-4641-8E75-01F7C59E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8121" y="2759887"/>
              <a:ext cx="880076" cy="88007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9DDAF-3D41-44EB-A0D6-D102F6AB42BF}"/>
              </a:ext>
            </a:extLst>
          </p:cNvPr>
          <p:cNvGrpSpPr/>
          <p:nvPr/>
        </p:nvGrpSpPr>
        <p:grpSpPr>
          <a:xfrm>
            <a:off x="1322824" y="3466276"/>
            <a:ext cx="6072275" cy="1494949"/>
            <a:chOff x="4342704" y="1690150"/>
            <a:chExt cx="6072275" cy="149494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CB09D0F-6D9E-428D-AC5E-94A98141F3F6}"/>
                </a:ext>
              </a:extLst>
            </p:cNvPr>
            <p:cNvSpPr txBox="1"/>
            <p:nvPr/>
          </p:nvSpPr>
          <p:spPr>
            <a:xfrm>
              <a:off x="4342704" y="1690150"/>
              <a:ext cx="2888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2B64DA"/>
                  </a:solidFill>
                  <a:effectLst/>
                  <a:latin typeface="Bai Jamjuree SemiBold" panose="00000700000000000000" pitchFamily="2" charset="-34"/>
                  <a:ea typeface="Inter" panose="020B0502030000000004" pitchFamily="34" charset="0"/>
                  <a:cs typeface="Bai Jamjuree SemiBold" panose="00000700000000000000" pitchFamily="2" charset="-34"/>
                </a:rPr>
                <a:t>Container Technology Adoption</a:t>
              </a:r>
              <a:endParaRPr lang="en-US" sz="1400" b="1" dirty="0">
                <a:solidFill>
                  <a:srgbClr val="2B64DA"/>
                </a:solidFill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1754921-8029-4206-88DA-14BB1BD05387}"/>
                </a:ext>
              </a:extLst>
            </p:cNvPr>
            <p:cNvSpPr txBox="1"/>
            <p:nvPr/>
          </p:nvSpPr>
          <p:spPr>
            <a:xfrm>
              <a:off x="4342704" y="1984770"/>
              <a:ext cx="6072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23130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Consolas" panose="020B0609020204030204" pitchFamily="49" charset="0"/>
                </a:rPr>
                <a:t>Enhance the security capabilities of a container so that the applications it houses can run without any vulnerabilities.</a:t>
              </a:r>
            </a:p>
            <a:p>
              <a:endParaRPr lang="en-US" sz="1200" dirty="0">
                <a:solidFill>
                  <a:srgbClr val="32313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  <a:p>
              <a:r>
                <a:rPr lang="en-US" sz="1200" dirty="0">
                  <a:latin typeface="Inter" panose="020B0502030000000004" pitchFamily="34" charset="0"/>
                  <a:ea typeface="Inter" panose="020B0502030000000004" pitchFamily="34" charset="0"/>
                </a:rPr>
                <a:t>A Gartner report states: </a:t>
              </a:r>
              <a:r>
                <a:rPr lang="en-US" sz="1200" dirty="0">
                  <a:solidFill>
                    <a:srgbClr val="F13282"/>
                  </a:solidFill>
                  <a:latin typeface="Bai Jamjuree SemiBold" panose="00000700000000000000" pitchFamily="2" charset="-34"/>
                  <a:ea typeface="Inter" panose="020B0502030000000004" pitchFamily="34" charset="0"/>
                  <a:cs typeface="Bai Jamjuree SemiBold" panose="00000700000000000000" pitchFamily="2" charset="-34"/>
                </a:rPr>
                <a:t>“By 2023, more than 70% of global organizations will be running more than two containerized applications in production, up from less than 20% in 2019.”</a:t>
              </a:r>
            </a:p>
          </p:txBody>
        </p:sp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8613A42D-DBBC-4892-AA5A-35D20F61A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6018" y="1465166"/>
            <a:ext cx="374902" cy="279707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7FB62B56-C1DF-4948-8DD2-5C666D50E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3543" y="2828850"/>
            <a:ext cx="385153" cy="38515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74375DE0-DC9B-4968-BF61-3D1BCBF0F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17426" y="2853207"/>
            <a:ext cx="332084" cy="33208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2E195BA-FA63-4B3D-BB8B-0C8FA025C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6000" y="4266317"/>
            <a:ext cx="294936" cy="3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BE61-62D0-4BC8-86BA-55194FB5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319B5D-9D83-4980-8F95-245BC2124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709465"/>
              </p:ext>
            </p:extLst>
          </p:nvPr>
        </p:nvGraphicFramePr>
        <p:xfrm>
          <a:off x="2987040" y="1827106"/>
          <a:ext cx="6776720" cy="3336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6720">
                  <a:extLst>
                    <a:ext uri="{9D8B030D-6E8A-4147-A177-3AD203B41FA5}">
                      <a16:colId xmlns:a16="http://schemas.microsoft.com/office/drawing/2014/main" val="3577731065"/>
                    </a:ext>
                  </a:extLst>
                </a:gridCol>
              </a:tblGrid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Top 9 Cloud Security Concerns</a:t>
                      </a: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24643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New and Emerging Best Practices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Bai Jamjuree Medium" panose="00000600000000000000" pitchFamily="2" charset="-34"/>
                        <a:cs typeface="Bai Jamjuree Medium" panose="00000600000000000000" pitchFamily="2" charset="-34"/>
                      </a:endParaRP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621083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Key Security and Compliance Trends to Watch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Bai Jamjuree Medium" panose="00000600000000000000" pitchFamily="2" charset="-34"/>
                        <a:cs typeface="Bai Jamjuree Medium" panose="00000600000000000000" pitchFamily="2" charset="-34"/>
                      </a:endParaRP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969029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How Enterprises Can Prepare for 2022</a:t>
                      </a: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957074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Case Study </a:t>
                      </a: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88096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Bai Jamjuree Medium" panose="00000600000000000000" pitchFamily="2" charset="-34"/>
                          <a:cs typeface="Bai Jamjuree Medium" panose="00000600000000000000" pitchFamily="2" charset="-34"/>
                        </a:rPr>
                        <a:t>Why SecureKloud? 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Bai Jamjuree Medium" panose="00000600000000000000" pitchFamily="2" charset="-34"/>
                        <a:cs typeface="Bai Jamjuree Medium" panose="00000600000000000000" pitchFamily="2" charset="-34"/>
                      </a:endParaRPr>
                    </a:p>
                  </a:txBody>
                  <a:tcPr anchor="ctr">
                    <a:solidFill>
                      <a:srgbClr val="2B64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52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073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73CE1AF0-E521-4646-9335-B197F5C74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44141"/>
          <a:stretch/>
        </p:blipFill>
        <p:spPr>
          <a:xfrm>
            <a:off x="0" y="0"/>
            <a:ext cx="3819644" cy="6858000"/>
          </a:xfrm>
          <a:prstGeom prst="rect">
            <a:avLst/>
          </a:prstGeom>
        </p:spPr>
      </p:pic>
      <p:sp>
        <p:nvSpPr>
          <p:cNvPr id="24" name="Google Shape;191;p25">
            <a:extLst>
              <a:ext uri="{FF2B5EF4-FFF2-40B4-BE49-F238E27FC236}">
                <a16:creationId xmlns:a16="http://schemas.microsoft.com/office/drawing/2014/main" id="{8AF5BDDC-3835-484D-8C9E-8B2E53208740}"/>
              </a:ext>
            </a:extLst>
          </p:cNvPr>
          <p:cNvSpPr/>
          <p:nvPr/>
        </p:nvSpPr>
        <p:spPr>
          <a:xfrm>
            <a:off x="0" y="0"/>
            <a:ext cx="3217761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3D6E2-4478-4EC1-89F3-8A761666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6" y="257405"/>
            <a:ext cx="2596905" cy="1325563"/>
          </a:xfrm>
        </p:spPr>
        <p:txBody>
          <a:bodyPr>
            <a:noAutofit/>
          </a:bodyPr>
          <a:lstStyle/>
          <a:p>
            <a:r>
              <a:rPr lang="en-US" dirty="0"/>
              <a:t>Use cases/</a:t>
            </a:r>
            <a:br>
              <a:rPr lang="en-US" dirty="0"/>
            </a:br>
            <a:r>
              <a:rPr lang="en-US" dirty="0"/>
              <a:t>Case study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2E7F8A-1A83-408A-B6F2-27F064790BDB}"/>
              </a:ext>
            </a:extLst>
          </p:cNvPr>
          <p:cNvSpPr txBox="1"/>
          <p:nvPr/>
        </p:nvSpPr>
        <p:spPr>
          <a:xfrm>
            <a:off x="4418265" y="926573"/>
            <a:ext cx="642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</a:rPr>
              <a:t>One of the top 100 automotive suppliers trusts SecureKloud for a secured cloud infrastructure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DF00AA-5807-4AED-BC43-7BBBED629590}"/>
              </a:ext>
            </a:extLst>
          </p:cNvPr>
          <p:cNvSpPr txBox="1"/>
          <p:nvPr/>
        </p:nvSpPr>
        <p:spPr>
          <a:xfrm>
            <a:off x="4418265" y="50454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Case Study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A49D0A-BE3B-4841-B82B-8743EAC83343}"/>
              </a:ext>
            </a:extLst>
          </p:cNvPr>
          <p:cNvSpPr txBox="1"/>
          <p:nvPr/>
        </p:nvSpPr>
        <p:spPr>
          <a:xfrm>
            <a:off x="4418264" y="1947504"/>
            <a:ext cx="682974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/>
                <a:ea typeface="Inter" panose="020B0502030000000004" pitchFamily="34" charset="0"/>
                <a:cs typeface="Bai Jamjuree" panose="00000500000000000000" pitchFamily="2" charset="-34"/>
              </a:rPr>
              <a:t>Data protection was a challenge due to the shared responsibility model and automation of the public cloud infrastructure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/>
                <a:ea typeface="Inter" panose="020B0502030000000004" pitchFamily="34" charset="0"/>
                <a:cs typeface="Bai Jamjuree" panose="00000500000000000000" pitchFamily="2" charset="-34"/>
              </a:rPr>
              <a:t>Ensure continuous compliance and security along with the best practices for the public cloud</a:t>
            </a:r>
            <a:endParaRPr lang="en-US" sz="1400" dirty="0">
              <a:effectLst/>
              <a:latin typeface="Inter" panose="020B0502030000000004"/>
              <a:ea typeface="Inter" panose="020B0502030000000004" pitchFamily="34" charset="0"/>
              <a:cs typeface="Bai Jamjuree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6B3DEF-C417-4221-B302-D596ECD97FE2}"/>
              </a:ext>
            </a:extLst>
          </p:cNvPr>
          <p:cNvSpPr txBox="1"/>
          <p:nvPr/>
        </p:nvSpPr>
        <p:spPr>
          <a:xfrm>
            <a:off x="4418265" y="1523913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Business Challenges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559A4A-D893-45D8-B17A-93D4FF0E2BF2}"/>
              </a:ext>
            </a:extLst>
          </p:cNvPr>
          <p:cNvSpPr txBox="1"/>
          <p:nvPr/>
        </p:nvSpPr>
        <p:spPr>
          <a:xfrm>
            <a:off x="4418264" y="3405296"/>
            <a:ext cx="68297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/>
                <a:ea typeface="Inter" panose="020B0502030000000004" pitchFamily="34" charset="0"/>
                <a:cs typeface="Bai Jamjuree" panose="00000500000000000000" pitchFamily="2" charset="-34"/>
              </a:rPr>
              <a:t>Cloud managed services team enabled flexible 24*7 support services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/>
                <a:ea typeface="Inter" panose="020B0502030000000004" pitchFamily="34" charset="0"/>
                <a:cs typeface="Bai Jamjuree" panose="00000500000000000000" pitchFamily="2" charset="-34"/>
              </a:rPr>
              <a:t>The monitoring dashboard displays the current operational status of the infrastructure including availability, performance, security, etc., and was observed 24*7 to ensure that the resources stay healthy.</a:t>
            </a:r>
            <a:endParaRPr lang="en-US" sz="1400" dirty="0">
              <a:solidFill>
                <a:srgbClr val="323130"/>
              </a:solidFill>
              <a:latin typeface="Inter" panose="020B0502030000000004"/>
              <a:ea typeface="Inter" panose="020B0502030000000004" pitchFamily="34" charset="0"/>
              <a:cs typeface="Bai Jamjuree" panose="00000500000000000000" pitchFamily="2" charset="-34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/>
                <a:ea typeface="Inter" panose="020B0502030000000004" pitchFamily="34" charset="0"/>
                <a:cs typeface="Bai Jamjuree" panose="00000500000000000000" pitchFamily="2" charset="-34"/>
              </a:rPr>
              <a:t>End-to-end technical support for infrastructure security, troubleshooting, and monitoring cloud resources and automation solutions</a:t>
            </a:r>
            <a:endParaRPr lang="en-US" sz="1400" dirty="0">
              <a:effectLst/>
              <a:latin typeface="Inter" panose="020B0502030000000004"/>
              <a:ea typeface="Inter" panose="020B0502030000000004" pitchFamily="34" charset="0"/>
              <a:cs typeface="Bai Jamjuree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7B6911-168B-4CDB-ACAF-F8924BE882C8}"/>
              </a:ext>
            </a:extLst>
          </p:cNvPr>
          <p:cNvSpPr txBox="1"/>
          <p:nvPr/>
        </p:nvSpPr>
        <p:spPr>
          <a:xfrm>
            <a:off x="4418265" y="3035964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Solution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6FDCC8-56FF-400B-84AC-3D79367CE2C5}"/>
              </a:ext>
            </a:extLst>
          </p:cNvPr>
          <p:cNvSpPr txBox="1"/>
          <p:nvPr/>
        </p:nvSpPr>
        <p:spPr>
          <a:xfrm>
            <a:off x="4418264" y="5448098"/>
            <a:ext cx="6829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Helped the client to stay ahead of the security curve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 highly manageable, resilient, secured, and compliant cloud architecture</a:t>
            </a:r>
            <a:endParaRPr lang="en-US" sz="14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B07C61-96EF-4E8A-A260-8B9AA29495F6}"/>
              </a:ext>
            </a:extLst>
          </p:cNvPr>
          <p:cNvSpPr txBox="1"/>
          <p:nvPr/>
        </p:nvSpPr>
        <p:spPr>
          <a:xfrm>
            <a:off x="4418265" y="5024507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351538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19D2BC-C471-4B67-BA5F-1572AD4136AE}"/>
              </a:ext>
            </a:extLst>
          </p:cNvPr>
          <p:cNvCxnSpPr>
            <a:cxnSpLocks/>
          </p:cNvCxnSpPr>
          <p:nvPr/>
        </p:nvCxnSpPr>
        <p:spPr>
          <a:xfrm>
            <a:off x="1928374" y="3306921"/>
            <a:ext cx="982466" cy="0"/>
          </a:xfrm>
          <a:prstGeom prst="line">
            <a:avLst/>
          </a:prstGeom>
          <a:ln w="28575">
            <a:solidFill>
              <a:srgbClr val="2C2E7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188481C-3020-49EB-9103-873FA89BA644}"/>
              </a:ext>
            </a:extLst>
          </p:cNvPr>
          <p:cNvSpPr/>
          <p:nvPr/>
        </p:nvSpPr>
        <p:spPr>
          <a:xfrm>
            <a:off x="9868704" y="2692417"/>
            <a:ext cx="1228790" cy="1228790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17D066-880A-45CA-8041-F578080191E3}"/>
              </a:ext>
            </a:extLst>
          </p:cNvPr>
          <p:cNvSpPr/>
          <p:nvPr/>
        </p:nvSpPr>
        <p:spPr>
          <a:xfrm>
            <a:off x="7582530" y="2692417"/>
            <a:ext cx="1228790" cy="1228790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5F3FA5-6E92-4642-89B0-853843D46FF5}"/>
              </a:ext>
            </a:extLst>
          </p:cNvPr>
          <p:cNvSpPr/>
          <p:nvPr/>
        </p:nvSpPr>
        <p:spPr>
          <a:xfrm>
            <a:off x="5318309" y="2692417"/>
            <a:ext cx="1228790" cy="1228790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CAB8EF-99E1-4F67-8262-DAFF9D13A9AF}"/>
              </a:ext>
            </a:extLst>
          </p:cNvPr>
          <p:cNvSpPr/>
          <p:nvPr/>
        </p:nvSpPr>
        <p:spPr>
          <a:xfrm>
            <a:off x="640805" y="2692417"/>
            <a:ext cx="1228790" cy="1228790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E23240-7D68-42E9-8689-EA252305FA19}"/>
              </a:ext>
            </a:extLst>
          </p:cNvPr>
          <p:cNvSpPr/>
          <p:nvPr/>
        </p:nvSpPr>
        <p:spPr>
          <a:xfrm>
            <a:off x="2964682" y="2692417"/>
            <a:ext cx="1228790" cy="1228790"/>
          </a:xfrm>
          <a:prstGeom prst="ellipse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0B786-B6AE-473A-838E-2D67F969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SecureKloud?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8E0E3-1AFF-4A0C-B5FC-7C3327C1AADE}"/>
              </a:ext>
            </a:extLst>
          </p:cNvPr>
          <p:cNvSpPr txBox="1"/>
          <p:nvPr/>
        </p:nvSpPr>
        <p:spPr>
          <a:xfrm>
            <a:off x="2755101" y="4119764"/>
            <a:ext cx="18713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350+ Solutions architects /DevOps engineers with deep expertise on multiple stacks aiding 350+ global customer engagements</a:t>
            </a:r>
            <a:endParaRPr lang="en-IN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18657-AB6D-49DC-AB4C-054EAF4039B7}"/>
              </a:ext>
            </a:extLst>
          </p:cNvPr>
          <p:cNvSpPr txBox="1"/>
          <p:nvPr/>
        </p:nvSpPr>
        <p:spPr>
          <a:xfrm>
            <a:off x="4972268" y="4119764"/>
            <a:ext cx="1871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Premier Consulting Partner of AWS, recognized partner of Google and expertise in Microsoft Azure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340D2-7CE2-44E3-88A5-5E03165DB152}"/>
              </a:ext>
            </a:extLst>
          </p:cNvPr>
          <p:cNvSpPr txBox="1"/>
          <p:nvPr/>
        </p:nvSpPr>
        <p:spPr>
          <a:xfrm>
            <a:off x="7189435" y="4119764"/>
            <a:ext cx="2108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Offers vendor agnostic cloud framework for highly regulated industries to ensure continuous compliance and security in multi/hybrid cloud environments</a:t>
            </a:r>
            <a:endParaRPr lang="en-IN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42CBB-E41A-442D-BB36-5487B3AD5C3A}"/>
              </a:ext>
            </a:extLst>
          </p:cNvPr>
          <p:cNvSpPr txBox="1"/>
          <p:nvPr/>
        </p:nvSpPr>
        <p:spPr>
          <a:xfrm>
            <a:off x="9644141" y="4119764"/>
            <a:ext cx="2019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Leader in Cloud Compliance by meeting HIPAA, PCI, </a:t>
            </a:r>
            <a:r>
              <a:rPr lang="en-US" sz="1400" dirty="0" err="1">
                <a:latin typeface="Inter" panose="020B0502030000000004" pitchFamily="34" charset="0"/>
                <a:ea typeface="Inter" panose="020B0502030000000004" pitchFamily="34" charset="0"/>
              </a:rPr>
              <a:t>GxP</a:t>
            </a:r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, SOX systems transition to cloud utilizing agile practices and IP tools </a:t>
            </a:r>
            <a:endParaRPr lang="en-IN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7E53E6-8070-48A9-BE10-CD808DC7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122" y="2993967"/>
            <a:ext cx="642156" cy="62569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748A57-841B-4282-A3D4-08C14E3AE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7999" y="3011082"/>
            <a:ext cx="642156" cy="59146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D95EB1C-64F6-497C-B8EF-20209CAF2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6620" y="3043408"/>
            <a:ext cx="632168" cy="5268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D1408AA-3C19-467F-AB61-5B293AEF3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2672" y="3002316"/>
            <a:ext cx="531248" cy="60899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91589BA-6D36-4B0D-AA12-D565FDE15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31958" y="2998089"/>
            <a:ext cx="531292" cy="6174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B5137F-B497-4799-AC73-F6C0DBB8CD17}"/>
              </a:ext>
            </a:extLst>
          </p:cNvPr>
          <p:cNvSpPr txBox="1"/>
          <p:nvPr/>
        </p:nvSpPr>
        <p:spPr>
          <a:xfrm>
            <a:off x="605888" y="4119764"/>
            <a:ext cx="1803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Specializing in Cloud, DevOps, Security, Automation, Big Data, Analytics and Blockchain </a:t>
            </a:r>
            <a:endParaRPr lang="en-IN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5386CE-7788-4025-9841-FB520BCFEE69}"/>
              </a:ext>
            </a:extLst>
          </p:cNvPr>
          <p:cNvCxnSpPr>
            <a:cxnSpLocks/>
          </p:cNvCxnSpPr>
          <p:nvPr/>
        </p:nvCxnSpPr>
        <p:spPr>
          <a:xfrm>
            <a:off x="4236720" y="3306921"/>
            <a:ext cx="1027013" cy="0"/>
          </a:xfrm>
          <a:prstGeom prst="line">
            <a:avLst/>
          </a:prstGeom>
          <a:ln w="28575">
            <a:solidFill>
              <a:srgbClr val="2C2E7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8F2536-E93E-4FD7-BAFA-107E81D2BD10}"/>
              </a:ext>
            </a:extLst>
          </p:cNvPr>
          <p:cNvCxnSpPr>
            <a:cxnSpLocks/>
          </p:cNvCxnSpPr>
          <p:nvPr/>
        </p:nvCxnSpPr>
        <p:spPr>
          <a:xfrm>
            <a:off x="6598920" y="3306921"/>
            <a:ext cx="939348" cy="0"/>
          </a:xfrm>
          <a:prstGeom prst="line">
            <a:avLst/>
          </a:prstGeom>
          <a:ln w="28575">
            <a:solidFill>
              <a:srgbClr val="2C2E7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535A87-6C58-441D-A6A9-A4A753722680}"/>
              </a:ext>
            </a:extLst>
          </p:cNvPr>
          <p:cNvCxnSpPr>
            <a:cxnSpLocks/>
          </p:cNvCxnSpPr>
          <p:nvPr/>
        </p:nvCxnSpPr>
        <p:spPr>
          <a:xfrm>
            <a:off x="8859520" y="3306921"/>
            <a:ext cx="970280" cy="0"/>
          </a:xfrm>
          <a:prstGeom prst="line">
            <a:avLst/>
          </a:prstGeom>
          <a:ln w="28575">
            <a:solidFill>
              <a:srgbClr val="2C2E7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1AEA03C-88E7-4687-89C9-5EFA5A2D33B4}"/>
              </a:ext>
            </a:extLst>
          </p:cNvPr>
          <p:cNvSpPr/>
          <p:nvPr/>
        </p:nvSpPr>
        <p:spPr>
          <a:xfrm>
            <a:off x="3567386" y="613458"/>
            <a:ext cx="2486180" cy="1228781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132372-DE9B-4F06-85C3-A62062205F72}"/>
              </a:ext>
            </a:extLst>
          </p:cNvPr>
          <p:cNvSpPr/>
          <p:nvPr/>
        </p:nvSpPr>
        <p:spPr>
          <a:xfrm>
            <a:off x="6285892" y="613458"/>
            <a:ext cx="2486180" cy="1228781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E91F2C-D4D7-4C2D-ADB6-7752D7B3A9A2}"/>
              </a:ext>
            </a:extLst>
          </p:cNvPr>
          <p:cNvSpPr/>
          <p:nvPr/>
        </p:nvSpPr>
        <p:spPr>
          <a:xfrm>
            <a:off x="9004399" y="613458"/>
            <a:ext cx="2486180" cy="1228781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0BE40A-599E-468D-8AD2-14494D142431}"/>
              </a:ext>
            </a:extLst>
          </p:cNvPr>
          <p:cNvGrpSpPr/>
          <p:nvPr/>
        </p:nvGrpSpPr>
        <p:grpSpPr>
          <a:xfrm>
            <a:off x="4010385" y="757599"/>
            <a:ext cx="1600183" cy="940499"/>
            <a:chOff x="4010385" y="771736"/>
            <a:chExt cx="1600183" cy="9404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9F5C67-E7F8-49C1-90D2-CF2FC5157946}"/>
                </a:ext>
              </a:extLst>
            </p:cNvPr>
            <p:cNvSpPr txBox="1"/>
            <p:nvPr/>
          </p:nvSpPr>
          <p:spPr>
            <a:xfrm>
              <a:off x="4010385" y="1404458"/>
              <a:ext cx="1600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Years of Experience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AB1A2D-2B53-4CD5-8EB1-BC348DB431E8}"/>
                </a:ext>
              </a:extLst>
            </p:cNvPr>
            <p:cNvSpPr txBox="1"/>
            <p:nvPr/>
          </p:nvSpPr>
          <p:spPr>
            <a:xfrm>
              <a:off x="4359071" y="77173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Bai Jamjuree SemiBold" panose="00000700000000000000" pitchFamily="2" charset="-34"/>
                  <a:cs typeface="Bai Jamjuree SemiBold" panose="00000700000000000000" pitchFamily="2" charset="-34"/>
                </a:rPr>
                <a:t>14+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BB27A61-BECF-40B1-A1F6-D7EC60D682A9}"/>
              </a:ext>
            </a:extLst>
          </p:cNvPr>
          <p:cNvSpPr txBox="1"/>
          <p:nvPr/>
        </p:nvSpPr>
        <p:spPr>
          <a:xfrm>
            <a:off x="6546983" y="1390321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Client E</a:t>
            </a:r>
            <a:r>
              <a:rPr lang="en-US" sz="1400" i="0" dirty="0">
                <a:solidFill>
                  <a:schemeClr val="bg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ngagements</a:t>
            </a:r>
            <a:endParaRPr lang="en-US" sz="14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BA7D8F-4C29-4F06-AF72-97DF201F03A1}"/>
              </a:ext>
            </a:extLst>
          </p:cNvPr>
          <p:cNvSpPr txBox="1"/>
          <p:nvPr/>
        </p:nvSpPr>
        <p:spPr>
          <a:xfrm>
            <a:off x="6868384" y="757599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i Jamjuree SemiBold" panose="00000700000000000000" pitchFamily="2" charset="-34"/>
                <a:cs typeface="Bai Jamjuree SemiBold" panose="00000700000000000000" pitchFamily="2" charset="-34"/>
              </a:rPr>
              <a:t>350+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862EFB-1458-49AD-8104-FC9812B18A67}"/>
              </a:ext>
            </a:extLst>
          </p:cNvPr>
          <p:cNvSpPr txBox="1"/>
          <p:nvPr/>
        </p:nvSpPr>
        <p:spPr>
          <a:xfrm>
            <a:off x="9327206" y="1390321"/>
            <a:ext cx="1840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Certified Architects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927507-9286-4635-A4BF-A760DD08E091}"/>
              </a:ext>
            </a:extLst>
          </p:cNvPr>
          <p:cNvSpPr txBox="1"/>
          <p:nvPr/>
        </p:nvSpPr>
        <p:spPr>
          <a:xfrm>
            <a:off x="9574869" y="757599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i Jamjuree SemiBold" panose="00000700000000000000" pitchFamily="2" charset="-34"/>
                <a:cs typeface="Bai Jamjuree SemiBold" panose="00000700000000000000" pitchFamily="2" charset="-34"/>
              </a:rPr>
              <a:t>400+</a:t>
            </a:r>
          </a:p>
        </p:txBody>
      </p:sp>
    </p:spTree>
    <p:extLst>
      <p:ext uri="{BB962C8B-B14F-4D97-AF65-F5344CB8AC3E}">
        <p14:creationId xmlns:p14="http://schemas.microsoft.com/office/powerpoint/2010/main" val="3475892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A73CF2-B745-404D-A410-9118E172F7E7}"/>
              </a:ext>
            </a:extLst>
          </p:cNvPr>
          <p:cNvSpPr/>
          <p:nvPr/>
        </p:nvSpPr>
        <p:spPr>
          <a:xfrm>
            <a:off x="-101600" y="-91440"/>
            <a:ext cx="12385040" cy="7061200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person, ceiling&#10;&#10;Description automatically generated">
            <a:extLst>
              <a:ext uri="{FF2B5EF4-FFF2-40B4-BE49-F238E27FC236}">
                <a16:creationId xmlns:a16="http://schemas.microsoft.com/office/drawing/2014/main" id="{001B5AB0-9E1A-4C6F-B53E-9CB046DE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5956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C4081-EB6E-44C6-B1F3-B2954D7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87980"/>
            <a:ext cx="9144000" cy="1082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Bai Jamjuree SemiBold" panose="00000700000000000000" pitchFamily="2" charset="-34"/>
                <a:cs typeface="Bai Jamjuree SemiBold" panose="00000700000000000000" pitchFamily="2" charset="-34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09205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8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56B6-41BC-49A4-8694-409092B92D8D}"/>
              </a:ext>
            </a:extLst>
          </p:cNvPr>
          <p:cNvSpPr txBox="1"/>
          <p:nvPr/>
        </p:nvSpPr>
        <p:spPr>
          <a:xfrm>
            <a:off x="5753006" y="2328465"/>
            <a:ext cx="47656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Security and risk management spending grew 6.4% in 2020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As per a recent study, 79% of enterprises want better integrated security and governance for their data in the cloud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Gartner predicted a growth of 41.2% spending on cloud security in 2021</a:t>
            </a:r>
            <a:endParaRPr lang="en-US" sz="16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CEA2E-D947-466D-93E3-A95527B4BC61}"/>
              </a:ext>
            </a:extLst>
          </p:cNvPr>
          <p:cNvSpPr txBox="1"/>
          <p:nvPr/>
        </p:nvSpPr>
        <p:spPr>
          <a:xfrm>
            <a:off x="5741040" y="1864055"/>
            <a:ext cx="363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Some Cloud Security Statistics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5772226-D563-47E2-A245-7A026CF9C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8" t="2113" r="18226" b="-1"/>
          <a:stretch/>
        </p:blipFill>
        <p:spPr>
          <a:xfrm>
            <a:off x="669664" y="629919"/>
            <a:ext cx="4621004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044E-CBC6-4343-9478-6856373E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9 cloud security concerns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871A9F13-E24D-4019-89D5-851E843F4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37318"/>
              </p:ext>
            </p:extLst>
          </p:nvPr>
        </p:nvGraphicFramePr>
        <p:xfrm>
          <a:off x="3759200" y="853440"/>
          <a:ext cx="7223761" cy="4744720"/>
        </p:xfrm>
        <a:graphic>
          <a:graphicData uri="http://schemas.openxmlformats.org/drawingml/2006/table">
            <a:tbl>
              <a:tblPr bandRow="1">
                <a:solidFill>
                  <a:schemeClr val="bg2">
                    <a:lumMod val="90000"/>
                  </a:schemeClr>
                </a:solidFill>
                <a:tableStyleId>{5C22544A-7EE6-4342-B048-85BDC9FD1C3A}</a:tableStyleId>
              </a:tblPr>
              <a:tblGrid>
                <a:gridCol w="677228">
                  <a:extLst>
                    <a:ext uri="{9D8B030D-6E8A-4147-A177-3AD203B41FA5}">
                      <a16:colId xmlns:a16="http://schemas.microsoft.com/office/drawing/2014/main" val="2929361733"/>
                    </a:ext>
                  </a:extLst>
                </a:gridCol>
                <a:gridCol w="6546533">
                  <a:extLst>
                    <a:ext uri="{9D8B030D-6E8A-4147-A177-3AD203B41FA5}">
                      <a16:colId xmlns:a16="http://schemas.microsoft.com/office/drawing/2014/main" val="1190644105"/>
                    </a:ext>
                  </a:extLst>
                </a:gridCol>
              </a:tblGrid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Vulnerabilities due to misconfigurations of cloud security settings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23742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02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Risks associated with identities from other enterprises </a:t>
                      </a:r>
                    </a:p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accessing data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06139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03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Rising internal security threats and data breaches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763215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04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Compromise of enterprise networks due to improper Edge/Perimeter security </a:t>
                      </a:r>
                      <a:endParaRPr lang="en-US" sz="1800" dirty="0">
                        <a:latin typeface="Inter" panose="020B0502030000000004" pitchFamily="34" charset="0"/>
                        <a:ea typeface="Inter" panose="020B05020300000000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921390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05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Lack of device tracking and improper access control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32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42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044E-CBC6-4343-9478-6856373E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9 cloud security concerns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871A9F13-E24D-4019-89D5-851E843F4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74011"/>
              </p:ext>
            </p:extLst>
          </p:nvPr>
        </p:nvGraphicFramePr>
        <p:xfrm>
          <a:off x="3759200" y="853440"/>
          <a:ext cx="7223761" cy="3795776"/>
        </p:xfrm>
        <a:graphic>
          <a:graphicData uri="http://schemas.openxmlformats.org/drawingml/2006/table">
            <a:tbl>
              <a:tblPr bandRow="1">
                <a:solidFill>
                  <a:schemeClr val="bg2">
                    <a:lumMod val="90000"/>
                  </a:schemeClr>
                </a:solidFill>
                <a:tableStyleId>{5C22544A-7EE6-4342-B048-85BDC9FD1C3A}</a:tableStyleId>
              </a:tblPr>
              <a:tblGrid>
                <a:gridCol w="677228">
                  <a:extLst>
                    <a:ext uri="{9D8B030D-6E8A-4147-A177-3AD203B41FA5}">
                      <a16:colId xmlns:a16="http://schemas.microsoft.com/office/drawing/2014/main" val="2929361733"/>
                    </a:ext>
                  </a:extLst>
                </a:gridCol>
                <a:gridCol w="6546533">
                  <a:extLst>
                    <a:ext uri="{9D8B030D-6E8A-4147-A177-3AD203B41FA5}">
                      <a16:colId xmlns:a16="http://schemas.microsoft.com/office/drawing/2014/main" val="1190644105"/>
                    </a:ext>
                  </a:extLst>
                </a:gridCol>
              </a:tblGrid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06</a:t>
                      </a:r>
                      <a:endParaRPr lang="en-US" sz="2000" b="1" dirty="0">
                        <a:solidFill>
                          <a:srgbClr val="2B64DA"/>
                        </a:solidFill>
                        <a:latin typeface="Bai Jamjuree" panose="00000500000000000000" pitchFamily="2" charset="-34"/>
                        <a:ea typeface="Inter" panose="020B0502030000000004" pitchFamily="34" charset="0"/>
                        <a:cs typeface="Bai Jamjuree" panose="00000500000000000000" pitchFamily="2" charset="-34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Authorization as a result of non-zero security permissions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23742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07</a:t>
                      </a:r>
                      <a:endParaRPr lang="en-US" sz="2000" b="1" dirty="0">
                        <a:solidFill>
                          <a:srgbClr val="2B64DA"/>
                        </a:solidFill>
                        <a:latin typeface="Bai Jamjuree" panose="00000500000000000000" pitchFamily="2" charset="-34"/>
                        <a:ea typeface="Inter" panose="020B0502030000000004" pitchFamily="34" charset="0"/>
                        <a:cs typeface="Bai Jamjuree" panose="00000500000000000000" pitchFamily="2" charset="-34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Lack of organic security (</a:t>
                      </a:r>
                      <a:r>
                        <a:rPr lang="en-US" sz="1800" dirty="0" err="1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DevSecOps</a:t>
                      </a:r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) as part of application Development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06139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08</a:t>
                      </a:r>
                      <a:endParaRPr lang="en-US" sz="2000" b="1" dirty="0">
                        <a:solidFill>
                          <a:srgbClr val="2B64DA"/>
                        </a:solidFill>
                        <a:latin typeface="Bai Jamjuree" panose="00000500000000000000" pitchFamily="2" charset="-34"/>
                        <a:ea typeface="Inter" panose="020B0502030000000004" pitchFamily="34" charset="0"/>
                        <a:cs typeface="Bai Jamjuree" panose="00000500000000000000" pitchFamily="2" charset="-34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Security threats due to the lack of cloud-native security tools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921390"/>
                  </a:ext>
                </a:extLst>
              </a:tr>
              <a:tr h="9489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rgbClr val="2B64DA"/>
                          </a:solidFill>
                          <a:latin typeface="Bai Jamjuree" panose="00000500000000000000" pitchFamily="2" charset="-34"/>
                          <a:ea typeface="Inter" panose="020B0502030000000004" pitchFamily="34" charset="0"/>
                          <a:cs typeface="Bai Jamjuree" panose="00000500000000000000" pitchFamily="2" charset="-34"/>
                        </a:rPr>
                        <a:t>09</a:t>
                      </a:r>
                      <a:endParaRPr lang="en-US" sz="2000" b="1" dirty="0">
                        <a:solidFill>
                          <a:srgbClr val="2B64DA"/>
                        </a:solidFill>
                        <a:latin typeface="Bai Jamjuree" panose="00000500000000000000" pitchFamily="2" charset="-34"/>
                        <a:ea typeface="Inter" panose="020B0502030000000004" pitchFamily="34" charset="0"/>
                        <a:cs typeface="Bai Jamjuree" panose="00000500000000000000" pitchFamily="2" charset="-34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effectLst/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Machine and service identity related security breaches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Inter" panose="020B0502030000000004" pitchFamily="34" charset="0"/>
                        <a:ea typeface="Inter" panose="020B0502030000000004" pitchFamily="34" charset="0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32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22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20AF9-40E7-47B1-8CEC-2300FA7F3677}"/>
              </a:ext>
            </a:extLst>
          </p:cNvPr>
          <p:cNvSpPr/>
          <p:nvPr/>
        </p:nvSpPr>
        <p:spPr>
          <a:xfrm>
            <a:off x="660400" y="629919"/>
            <a:ext cx="10871200" cy="5140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56B6-41BC-49A4-8694-409092B92D8D}"/>
              </a:ext>
            </a:extLst>
          </p:cNvPr>
          <p:cNvSpPr txBox="1"/>
          <p:nvPr/>
        </p:nvSpPr>
        <p:spPr>
          <a:xfrm>
            <a:off x="5834286" y="2338625"/>
            <a:ext cx="47656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As per the </a:t>
            </a: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IBM ‘Cost of a Data Breach’ report, the average cost of a data breach </a:t>
            </a:r>
            <a:r>
              <a:rPr lang="en-US" sz="1600" dirty="0">
                <a:solidFill>
                  <a:srgbClr val="323130"/>
                </a:solidFill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in 2021</a:t>
            </a: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 is US$ 4.24 million.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Misconfiguration of the cloud platform accounts for 62% of Cloud Security Threats, according to Gartner</a:t>
            </a:r>
            <a:endParaRPr lang="en-US" sz="16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330A66C-8BEA-4F56-AD9A-78A1367C5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7" t="623" r="31419" b="292"/>
          <a:stretch/>
        </p:blipFill>
        <p:spPr>
          <a:xfrm>
            <a:off x="660400" y="629919"/>
            <a:ext cx="4630267" cy="5151266"/>
          </a:xfrm>
          <a:prstGeom prst="rect">
            <a:avLst/>
          </a:prstGeom>
        </p:spPr>
      </p:pic>
      <p:sp>
        <p:nvSpPr>
          <p:cNvPr id="3" name="Google Shape;191;p25">
            <a:extLst>
              <a:ext uri="{FF2B5EF4-FFF2-40B4-BE49-F238E27FC236}">
                <a16:creationId xmlns:a16="http://schemas.microsoft.com/office/drawing/2014/main" id="{AC48C598-750D-427C-836F-B353DB97CEB9}"/>
              </a:ext>
            </a:extLst>
          </p:cNvPr>
          <p:cNvSpPr/>
          <p:nvPr/>
        </p:nvSpPr>
        <p:spPr>
          <a:xfrm>
            <a:off x="0" y="0"/>
            <a:ext cx="2988321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C8E0B5-FD83-42B7-A7CE-45390DA0CEF2}"/>
              </a:ext>
            </a:extLst>
          </p:cNvPr>
          <p:cNvSpPr txBox="1">
            <a:spLocks/>
          </p:cNvSpPr>
          <p:nvPr/>
        </p:nvSpPr>
        <p:spPr>
          <a:xfrm>
            <a:off x="226796" y="567176"/>
            <a:ext cx="2761527" cy="7060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What Do the Analysts Say?</a:t>
            </a:r>
          </a:p>
        </p:txBody>
      </p:sp>
      <p:sp>
        <p:nvSpPr>
          <p:cNvPr id="11" name="Google Shape;191;p25">
            <a:extLst>
              <a:ext uri="{FF2B5EF4-FFF2-40B4-BE49-F238E27FC236}">
                <a16:creationId xmlns:a16="http://schemas.microsoft.com/office/drawing/2014/main" id="{8599E091-977E-4B2C-BB94-99B4F542E967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81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D6E2-4478-4EC1-89F3-8A761666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7" y="257405"/>
            <a:ext cx="249608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and emerging best practices 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FB1C9110-95A0-4598-A2BF-2CFBEAF07A28}"/>
              </a:ext>
            </a:extLst>
          </p:cNvPr>
          <p:cNvSpPr/>
          <p:nvPr/>
        </p:nvSpPr>
        <p:spPr>
          <a:xfrm>
            <a:off x="5020317" y="1514740"/>
            <a:ext cx="1063845" cy="20773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305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DE415F3D-192B-4214-8EA4-6893CF4B84E8}"/>
              </a:ext>
            </a:extLst>
          </p:cNvPr>
          <p:cNvSpPr/>
          <p:nvPr/>
        </p:nvSpPr>
        <p:spPr>
          <a:xfrm rot="5400000">
            <a:off x="6590926" y="2021504"/>
            <a:ext cx="1063845" cy="20773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A82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20E655A7-F592-4B95-B05D-F9C267C8E25A}"/>
              </a:ext>
            </a:extLst>
          </p:cNvPr>
          <p:cNvSpPr/>
          <p:nvPr/>
        </p:nvSpPr>
        <p:spPr>
          <a:xfrm rot="10800000">
            <a:off x="6084160" y="3592112"/>
            <a:ext cx="1063845" cy="20773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64D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6FEE0424-3AA6-4479-90AF-3522E971C186}"/>
              </a:ext>
            </a:extLst>
          </p:cNvPr>
          <p:cNvSpPr/>
          <p:nvPr/>
        </p:nvSpPr>
        <p:spPr>
          <a:xfrm rot="16200000">
            <a:off x="4513549" y="3085348"/>
            <a:ext cx="1063845" cy="20773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132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568DAC-B97C-42FC-A1B1-5B07B4BAE838}"/>
              </a:ext>
            </a:extLst>
          </p:cNvPr>
          <p:cNvSpPr txBox="1"/>
          <p:nvPr/>
        </p:nvSpPr>
        <p:spPr>
          <a:xfrm>
            <a:off x="3439998" y="4836938"/>
            <a:ext cx="248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13282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Cloud Security Posture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85750-32DB-41D1-8852-E4123F30537E}"/>
              </a:ext>
            </a:extLst>
          </p:cNvPr>
          <p:cNvSpPr txBox="1"/>
          <p:nvPr/>
        </p:nvSpPr>
        <p:spPr>
          <a:xfrm>
            <a:off x="2699580" y="5184372"/>
            <a:ext cx="3222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CSPM automates the identification and remediation of risks across cloud infrastructures.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D3155-B7A1-4EBD-9851-1DE7D511A2CD}"/>
              </a:ext>
            </a:extLst>
          </p:cNvPr>
          <p:cNvSpPr txBox="1"/>
          <p:nvPr/>
        </p:nvSpPr>
        <p:spPr>
          <a:xfrm>
            <a:off x="3218683" y="2145792"/>
            <a:ext cx="1635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E3057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Edge Security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DF010B-C1B3-4152-9E51-B53D25E7D8DE}"/>
              </a:ext>
            </a:extLst>
          </p:cNvPr>
          <p:cNvSpPr txBox="1"/>
          <p:nvPr/>
        </p:nvSpPr>
        <p:spPr>
          <a:xfrm>
            <a:off x="1772571" y="2490609"/>
            <a:ext cx="3019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Safeguards applications and data at the farthest reaches or “edge” of a company’s network.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86401-AB59-4C8E-80BD-07EF3706FFBB}"/>
              </a:ext>
            </a:extLst>
          </p:cNvPr>
          <p:cNvSpPr txBox="1"/>
          <p:nvPr/>
        </p:nvSpPr>
        <p:spPr>
          <a:xfrm>
            <a:off x="7327392" y="3998546"/>
            <a:ext cx="334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Cloud-native Tools for Security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A57514-EEC5-4BDD-BB47-E7B59E64AB26}"/>
              </a:ext>
            </a:extLst>
          </p:cNvPr>
          <p:cNvSpPr txBox="1"/>
          <p:nvPr/>
        </p:nvSpPr>
        <p:spPr>
          <a:xfrm>
            <a:off x="7327392" y="4345978"/>
            <a:ext cx="3535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Analyzes the full spectrum of the cloud-native stack including containers, orchestration systems, cloud infrastructure, and microservices.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7B866-9C85-435B-AAF6-C1B2E821B842}"/>
              </a:ext>
            </a:extLst>
          </p:cNvPr>
          <p:cNvSpPr txBox="1"/>
          <p:nvPr/>
        </p:nvSpPr>
        <p:spPr>
          <a:xfrm>
            <a:off x="6272789" y="1272318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A825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Device Security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4E481B-5B08-4C37-8D0B-D3B9DBEAE0D6}"/>
              </a:ext>
            </a:extLst>
          </p:cNvPr>
          <p:cNvSpPr txBox="1"/>
          <p:nvPr/>
        </p:nvSpPr>
        <p:spPr>
          <a:xfrm>
            <a:off x="6264669" y="1619750"/>
            <a:ext cx="316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Measures taken to protect data stored on portable devices such as laptops, tablets, smartphones, etc.</a:t>
            </a:r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F6BCA7EF-C4C8-4678-860D-B1EBB8098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405" y="2366219"/>
            <a:ext cx="496688" cy="49668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035EE99-22E9-4123-8EF3-094B254F1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0270" y="2807083"/>
            <a:ext cx="405156" cy="50621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CF9EDE8F-6E17-49F8-BAAC-D5A3D0CFC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4069" y="4289433"/>
            <a:ext cx="630862" cy="53359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E651B07-4907-485F-BE74-ED4C27BCD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214" y="3829973"/>
            <a:ext cx="658844" cy="5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638DB0-2E9B-4A80-BFE6-630A5040B4D8}"/>
              </a:ext>
            </a:extLst>
          </p:cNvPr>
          <p:cNvSpPr txBox="1"/>
          <p:nvPr/>
        </p:nvSpPr>
        <p:spPr>
          <a:xfrm>
            <a:off x="4348599" y="1293971"/>
            <a:ext cx="6118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As a cloud-first philosophy becomes the norm, the problem of securing cloud-based systems becomes more acute. CSPM automates the identification and remediation of risks across cloud infrastructures.</a:t>
            </a:r>
          </a:p>
        </p:txBody>
      </p:sp>
      <p:pic>
        <p:nvPicPr>
          <p:cNvPr id="3" name="Google Shape;1122;p106">
            <a:extLst>
              <a:ext uri="{FF2B5EF4-FFF2-40B4-BE49-F238E27FC236}">
                <a16:creationId xmlns:a16="http://schemas.microsoft.com/office/drawing/2014/main" id="{593546C2-0671-48D3-AD5F-9472F71748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8413" t="3636" r="-1" b="10608"/>
          <a:stretch/>
        </p:blipFill>
        <p:spPr>
          <a:xfrm flipH="1">
            <a:off x="-2" y="0"/>
            <a:ext cx="38196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03854-597C-4BF7-95F1-90B30688F261}"/>
              </a:ext>
            </a:extLst>
          </p:cNvPr>
          <p:cNvSpPr txBox="1"/>
          <p:nvPr/>
        </p:nvSpPr>
        <p:spPr>
          <a:xfrm>
            <a:off x="5246705" y="2934780"/>
            <a:ext cx="5007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64DA"/>
                </a:solidFill>
                <a:latin typeface="Bai Jamjuree SemiBold" panose="00000700000000000000" pitchFamily="2" charset="-34"/>
                <a:ea typeface="Inter" panose="020B0502030000000004" pitchFamily="34" charset="0"/>
                <a:cs typeface="Bai Jamjuree SemiBold" panose="00000700000000000000" pitchFamily="2" charset="-34"/>
              </a:rPr>
              <a:t>Gartner states that 95 percent of all security breaches are due to misconfigurations, and those mistakes cost companies $5 trillion between 2018 and 2019 alone.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060D42-BE0C-4FC9-8C5A-A39D5F44BE80}"/>
              </a:ext>
            </a:extLst>
          </p:cNvPr>
          <p:cNvCxnSpPr>
            <a:cxnSpLocks/>
          </p:cNvCxnSpPr>
          <p:nvPr/>
        </p:nvCxnSpPr>
        <p:spPr>
          <a:xfrm>
            <a:off x="5095790" y="3071674"/>
            <a:ext cx="0" cy="843379"/>
          </a:xfrm>
          <a:prstGeom prst="line">
            <a:avLst/>
          </a:prstGeom>
          <a:ln w="57150">
            <a:solidFill>
              <a:srgbClr val="FFA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E3A0B2-AA06-4018-A964-B86B3DE48EF7}"/>
              </a:ext>
            </a:extLst>
          </p:cNvPr>
          <p:cNvSpPr txBox="1"/>
          <p:nvPr/>
        </p:nvSpPr>
        <p:spPr>
          <a:xfrm>
            <a:off x="4348599" y="4233796"/>
            <a:ext cx="6118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CSPM is used for risk visualization and assessment, incident response, compliance monitoring, and DevOps integration, and can uniformly apply best practices for cloud security to hybrid, multi-cloud, and container environments.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E10C6-5360-4D5F-91A6-ED809B80C4ED}"/>
              </a:ext>
            </a:extLst>
          </p:cNvPr>
          <p:cNvSpPr txBox="1"/>
          <p:nvPr/>
        </p:nvSpPr>
        <p:spPr>
          <a:xfrm>
            <a:off x="5246705" y="2365393"/>
            <a:ext cx="572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A825"/>
                </a:solidFill>
                <a:latin typeface="Bai Jamjuree SemiBold" panose="00000700000000000000" pitchFamily="2" charset="-34"/>
                <a:cs typeface="Bai Jamjuree SemiBold" panose="00000700000000000000" pitchFamily="2" charset="-34"/>
              </a:rPr>
              <a:t>“</a:t>
            </a:r>
          </a:p>
        </p:txBody>
      </p:sp>
      <p:sp>
        <p:nvSpPr>
          <p:cNvPr id="14" name="Google Shape;191;p25">
            <a:extLst>
              <a:ext uri="{FF2B5EF4-FFF2-40B4-BE49-F238E27FC236}">
                <a16:creationId xmlns:a16="http://schemas.microsoft.com/office/drawing/2014/main" id="{57014959-971D-4CD0-B93F-8553690235BB}"/>
              </a:ext>
            </a:extLst>
          </p:cNvPr>
          <p:cNvSpPr/>
          <p:nvPr/>
        </p:nvSpPr>
        <p:spPr>
          <a:xfrm>
            <a:off x="1" y="0"/>
            <a:ext cx="2988322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FD9E8A-9650-417B-A1C4-DD58BECA4FA1}"/>
              </a:ext>
            </a:extLst>
          </p:cNvPr>
          <p:cNvSpPr txBox="1">
            <a:spLocks/>
          </p:cNvSpPr>
          <p:nvPr/>
        </p:nvSpPr>
        <p:spPr>
          <a:xfrm>
            <a:off x="226796" y="540543"/>
            <a:ext cx="2761527" cy="759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Cloud Security Posture</a:t>
            </a:r>
          </a:p>
        </p:txBody>
      </p:sp>
      <p:sp>
        <p:nvSpPr>
          <p:cNvPr id="17" name="Google Shape;191;p25">
            <a:extLst>
              <a:ext uri="{FF2B5EF4-FFF2-40B4-BE49-F238E27FC236}">
                <a16:creationId xmlns:a16="http://schemas.microsoft.com/office/drawing/2014/main" id="{20F65945-1C8F-4277-9B69-8E71DB30AFD6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8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040D90C-A91A-4487-8098-E22A81715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1" t="12809" r="6363" b="2864"/>
          <a:stretch/>
        </p:blipFill>
        <p:spPr>
          <a:xfrm>
            <a:off x="0" y="0"/>
            <a:ext cx="38196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38DB0-2E9B-4A80-BFE6-630A5040B4D8}"/>
              </a:ext>
            </a:extLst>
          </p:cNvPr>
          <p:cNvSpPr txBox="1"/>
          <p:nvPr/>
        </p:nvSpPr>
        <p:spPr>
          <a:xfrm>
            <a:off x="5741040" y="1183767"/>
            <a:ext cx="470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Provides complete visibility into your cloud assets and security configurations.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0ACB0-7C2B-4632-92B8-B5C94626D533}"/>
              </a:ext>
            </a:extLst>
          </p:cNvPr>
          <p:cNvSpPr txBox="1"/>
          <p:nvPr/>
        </p:nvSpPr>
        <p:spPr>
          <a:xfrm>
            <a:off x="5741040" y="797255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Discovery &amp; Visibility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F2CE3-A7A1-4A6A-A3EA-43CDC95EFDC2}"/>
              </a:ext>
            </a:extLst>
          </p:cNvPr>
          <p:cNvSpPr txBox="1"/>
          <p:nvPr/>
        </p:nvSpPr>
        <p:spPr>
          <a:xfrm>
            <a:off x="5741040" y="1785727"/>
            <a:ext cx="503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Discovers misconfigurations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Manages security policies through a centralized console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Single source of truth across multi-cloud environments</a:t>
            </a:r>
            <a:endParaRPr lang="en-US" sz="1600" dirty="0">
              <a:effectLst/>
              <a:latin typeface="Inter" panose="020B0502030000000004" pitchFamily="34" charset="0"/>
              <a:ea typeface="Inter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4CCC2-C963-4907-9562-87CF01F6C52F}"/>
              </a:ext>
            </a:extLst>
          </p:cNvPr>
          <p:cNvSpPr txBox="1"/>
          <p:nvPr/>
        </p:nvSpPr>
        <p:spPr>
          <a:xfrm>
            <a:off x="5741041" y="3893036"/>
            <a:ext cx="52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</a:rPr>
              <a:t>Eliminates security risks by comparing cloud configurations to industry standards.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CFCB-87BF-4ED3-93EE-E51F9F0343D6}"/>
              </a:ext>
            </a:extLst>
          </p:cNvPr>
          <p:cNvSpPr txBox="1"/>
          <p:nvPr/>
        </p:nvSpPr>
        <p:spPr>
          <a:xfrm>
            <a:off x="5741040" y="3506524"/>
            <a:ext cx="52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B64DA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Misconfiguration Management &amp; Remediation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B5558-BABD-4A1B-BCAB-9D49B6C1A4E1}"/>
              </a:ext>
            </a:extLst>
          </p:cNvPr>
          <p:cNvSpPr txBox="1"/>
          <p:nvPr/>
        </p:nvSpPr>
        <p:spPr>
          <a:xfrm>
            <a:off x="5741040" y="4494996"/>
            <a:ext cx="5246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323130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  <a:cs typeface="Consolas" panose="020B0609020204030204" pitchFamily="49" charset="0"/>
              </a:rPr>
              <a:t>Automated remediation of misconfigurations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Inter" panose="020B0502030000000004" pitchFamily="34" charset="0"/>
                <a:ea typeface="Inter" panose="020B0502030000000004" pitchFamily="34" charset="0"/>
                <a:cs typeface="Times New Roman" panose="02020603050405020304" pitchFamily="18" charset="0"/>
              </a:rPr>
              <a:t>Database instances and storage are continuously monitored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904E2D-3FED-4119-9571-D33EBE47B32A}"/>
              </a:ext>
            </a:extLst>
          </p:cNvPr>
          <p:cNvSpPr/>
          <p:nvPr/>
        </p:nvSpPr>
        <p:spPr>
          <a:xfrm>
            <a:off x="4439662" y="899867"/>
            <a:ext cx="984425" cy="984425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F080CD-70A6-44E3-BA50-F31C837737CD}"/>
              </a:ext>
            </a:extLst>
          </p:cNvPr>
          <p:cNvSpPr/>
          <p:nvPr/>
        </p:nvSpPr>
        <p:spPr>
          <a:xfrm>
            <a:off x="4439662" y="3626321"/>
            <a:ext cx="984425" cy="984425"/>
          </a:xfrm>
          <a:prstGeom prst="ellipse">
            <a:avLst/>
          </a:prstGeom>
          <a:solidFill>
            <a:srgbClr val="FFA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3282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ED4152B-5CD6-41B2-AF1B-8DD3EC3F4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06" r="13135" b="19206"/>
          <a:stretch/>
        </p:blipFill>
        <p:spPr>
          <a:xfrm>
            <a:off x="4634694" y="1080149"/>
            <a:ext cx="594360" cy="63638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4E171EB-3518-4A97-897B-644CF2CCC7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252" t="2664" r="9203" b="23230"/>
          <a:stretch/>
        </p:blipFill>
        <p:spPr>
          <a:xfrm>
            <a:off x="4665173" y="3875856"/>
            <a:ext cx="563881" cy="512446"/>
          </a:xfrm>
          <a:prstGeom prst="rect">
            <a:avLst/>
          </a:prstGeom>
        </p:spPr>
      </p:pic>
      <p:sp>
        <p:nvSpPr>
          <p:cNvPr id="17" name="Google Shape;191;p25">
            <a:extLst>
              <a:ext uri="{FF2B5EF4-FFF2-40B4-BE49-F238E27FC236}">
                <a16:creationId xmlns:a16="http://schemas.microsoft.com/office/drawing/2014/main" id="{40EF269A-5C0D-4D96-B426-C49D2A92B93A}"/>
              </a:ext>
            </a:extLst>
          </p:cNvPr>
          <p:cNvSpPr/>
          <p:nvPr/>
        </p:nvSpPr>
        <p:spPr>
          <a:xfrm>
            <a:off x="1" y="0"/>
            <a:ext cx="2988322" cy="1840375"/>
          </a:xfrm>
          <a:prstGeom prst="rect">
            <a:avLst/>
          </a:prstGeom>
          <a:solidFill>
            <a:srgbClr val="2B64D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D4AB0EE-72D7-4289-B5BB-19403BF48D3F}"/>
              </a:ext>
            </a:extLst>
          </p:cNvPr>
          <p:cNvSpPr txBox="1">
            <a:spLocks/>
          </p:cNvSpPr>
          <p:nvPr/>
        </p:nvSpPr>
        <p:spPr>
          <a:xfrm>
            <a:off x="226796" y="540543"/>
            <a:ext cx="2761527" cy="759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</a:defRPr>
            </a:lvl1pPr>
          </a:lstStyle>
          <a:p>
            <a:r>
              <a:rPr lang="en-US" sz="2400" dirty="0"/>
              <a:t>How does CSPM work?</a:t>
            </a:r>
          </a:p>
        </p:txBody>
      </p:sp>
      <p:sp>
        <p:nvSpPr>
          <p:cNvPr id="19" name="Google Shape;191;p25">
            <a:extLst>
              <a:ext uri="{FF2B5EF4-FFF2-40B4-BE49-F238E27FC236}">
                <a16:creationId xmlns:a16="http://schemas.microsoft.com/office/drawing/2014/main" id="{01FB403C-9963-491C-896B-AEEA465F0F43}"/>
              </a:ext>
            </a:extLst>
          </p:cNvPr>
          <p:cNvSpPr/>
          <p:nvPr/>
        </p:nvSpPr>
        <p:spPr>
          <a:xfrm>
            <a:off x="2988322" y="0"/>
            <a:ext cx="113397" cy="1840375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60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8680</TotalTime>
  <Words>1375</Words>
  <Application>Microsoft Office PowerPoint</Application>
  <PresentationFormat>Widescreen</PresentationFormat>
  <Paragraphs>157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Bai Jamjuree</vt:lpstr>
      <vt:lpstr>Bai Jamjuree Medium</vt:lpstr>
      <vt:lpstr>Bai Jamjuree SemiBold</vt:lpstr>
      <vt:lpstr>Calibri</vt:lpstr>
      <vt:lpstr>Calibri Light</vt:lpstr>
      <vt:lpstr>Inter</vt:lpstr>
      <vt:lpstr>Roboto</vt:lpstr>
      <vt:lpstr>Symbol</vt:lpstr>
      <vt:lpstr>Office Theme</vt:lpstr>
      <vt:lpstr>PowerPoint Presentation</vt:lpstr>
      <vt:lpstr>Topics</vt:lpstr>
      <vt:lpstr>PowerPoint Presentation</vt:lpstr>
      <vt:lpstr>Top 9 cloud security concerns</vt:lpstr>
      <vt:lpstr>Top 9 cloud security concerns</vt:lpstr>
      <vt:lpstr>PowerPoint Presentation</vt:lpstr>
      <vt:lpstr>New and emerging best practices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security and compliance trends to watch </vt:lpstr>
      <vt:lpstr>PowerPoint Presentation</vt:lpstr>
      <vt:lpstr>PowerPoint Presentation</vt:lpstr>
      <vt:lpstr>Use cases/ Case study</vt:lpstr>
      <vt:lpstr>Why SecureKloud?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Palayam</dc:creator>
  <cp:lastModifiedBy>Mary Alex</cp:lastModifiedBy>
  <cp:revision>76</cp:revision>
  <dcterms:created xsi:type="dcterms:W3CDTF">2022-02-18T05:36:21Z</dcterms:created>
  <dcterms:modified xsi:type="dcterms:W3CDTF">2022-02-24T11:55:08Z</dcterms:modified>
</cp:coreProperties>
</file>